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76" r:id="rId5"/>
    <p:sldId id="295" r:id="rId6"/>
    <p:sldId id="259" r:id="rId7"/>
    <p:sldId id="260" r:id="rId8"/>
    <p:sldId id="261" r:id="rId9"/>
    <p:sldId id="262" r:id="rId10"/>
    <p:sldId id="263" r:id="rId11"/>
    <p:sldId id="264" r:id="rId12"/>
    <p:sldId id="277" r:id="rId13"/>
    <p:sldId id="278" r:id="rId14"/>
    <p:sldId id="279" r:id="rId15"/>
    <p:sldId id="288" r:id="rId16"/>
    <p:sldId id="292" r:id="rId17"/>
    <p:sldId id="282" r:id="rId18"/>
    <p:sldId id="294" r:id="rId19"/>
    <p:sldId id="296" r:id="rId20"/>
    <p:sldId id="281" r:id="rId21"/>
    <p:sldId id="289" r:id="rId22"/>
    <p:sldId id="291" r:id="rId23"/>
    <p:sldId id="301" r:id="rId24"/>
    <p:sldId id="302" r:id="rId25"/>
    <p:sldId id="304" r:id="rId26"/>
    <p:sldId id="303" r:id="rId27"/>
    <p:sldId id="306" r:id="rId28"/>
    <p:sldId id="280" r:id="rId29"/>
    <p:sldId id="293" r:id="rId30"/>
    <p:sldId id="283" r:id="rId31"/>
    <p:sldId id="284" r:id="rId32"/>
    <p:sldId id="285" r:id="rId33"/>
    <p:sldId id="307" r:id="rId34"/>
    <p:sldId id="297" r:id="rId35"/>
    <p:sldId id="308" r:id="rId36"/>
    <p:sldId id="309" r:id="rId37"/>
    <p:sldId id="310" r:id="rId38"/>
    <p:sldId id="298" r:id="rId39"/>
    <p:sldId id="318" r:id="rId40"/>
    <p:sldId id="299" r:id="rId41"/>
    <p:sldId id="317" r:id="rId42"/>
    <p:sldId id="300" r:id="rId43"/>
    <p:sldId id="319" r:id="rId44"/>
    <p:sldId id="311" r:id="rId45"/>
    <p:sldId id="312" r:id="rId46"/>
    <p:sldId id="313" r:id="rId47"/>
    <p:sldId id="314" r:id="rId48"/>
    <p:sldId id="315" r:id="rId49"/>
    <p:sldId id="316" r:id="rId50"/>
    <p:sldId id="286" r:id="rId51"/>
    <p:sldId id="287" r:id="rId52"/>
    <p:sldId id="320" r:id="rId53"/>
    <p:sldId id="321" r:id="rId54"/>
    <p:sldId id="322" r:id="rId55"/>
    <p:sldId id="323" r:id="rId56"/>
    <p:sldId id="324" r:id="rId57"/>
    <p:sldId id="325" r:id="rId58"/>
    <p:sldId id="32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F99"/>
    <a:srgbClr val="020F80"/>
    <a:srgbClr val="AF0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341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298A2-FDA0-0949-A63A-C7634397A0D2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E54A2-B3D9-F943-B0C1-57CCE5AEF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8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E54A2-B3D9-F943-B0C1-57CCE5AEF9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0736-C7F4-1248-955A-04034DAEB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53572-1FD7-6B4F-ACF5-B13469FA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9D9B-972F-9645-86FF-36C2D8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FFE1-E474-E54B-BE3B-FAD276FF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F0802-017D-4B49-BD4B-E39BA5E7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EE1-1817-5546-B571-91451478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049EA-69CD-0D4B-A1FA-F9754A9EF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7661-C32C-6E40-806E-69FEDC4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594B-3703-C94C-A5CE-2C51F0E8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E7403-C78E-1442-93E4-F4E47871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B296F-8630-2843-8A3F-31A56BC4F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00AF9-0691-F34C-A001-FEA1316E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459FF-6A3A-C643-B517-9BE9C32B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7359-B94D-C949-91EB-C95D0F78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38F7B-C8F1-0E4D-81E5-E875220E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8C40-46F0-3D4D-A532-BD90223C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7D79-328C-3040-8E96-A035385F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A4B3-BA6D-7E4B-9192-CE7A9211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B519-F618-DD49-94F0-6C7C59F6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4728-04AD-9244-A97A-97C63FE5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FD15-D7D8-364B-8CE2-E764AB44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930F7-9BA8-2645-B6C1-E9CC1857D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2D72-23D6-7545-B85F-CB0C17F7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761B-DD05-C041-9592-6A8256C6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1CB8-BD41-994E-9CE0-78CA6962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DF9E-E20B-A24A-A308-CBEF79D4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D90D-1CE8-D94F-9E80-E96BC6EC0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6AD01-BB0D-A04E-A6AD-90628D5A3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52F3-90DB-5B44-9678-8C2A81E7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5ECED-5F1C-BC49-B32C-FB86E18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F9368-9D5B-DA48-91F2-6843389C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DB87-BBAA-1A47-80FA-0F600D62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4E93-4C9B-F540-8184-9A3EC3E39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44600-A379-C344-AE6D-6FC7231D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1A05E-0F92-E741-B2F8-59B8FFEDD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A410C-98F8-9A4C-8578-62813525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EB172-9E44-5940-84CB-B88EFA1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AADF6-2519-A74D-A731-B78B31CC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39A42-E728-6F4B-8C60-ECE8A2D1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7BDF-3EFD-ED43-AA1A-B4B799E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32F16-C833-3C48-9389-0C38E47B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81409-3C12-D545-8E3C-2A9A226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23AE1-E7F0-AB4B-A8B5-EC4A9CD9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2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981C9-676D-8A49-ABDF-E4E43A41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95B87-8426-5A46-8C51-BF2A0D4A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3C2A-8F3A-EC42-9024-69C4265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51DA-2D70-E945-A04D-CF1E722A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5786-6822-1B46-B3D8-264C85CB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02D06-C8C1-E140-9CE3-9A2A0963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FB714-9ACF-1D47-9B6D-3CEF58D1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7935-8988-8D4F-8812-91D13B5B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2EB89-4F22-4E4A-B8F2-D400A0D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19CC-DB50-EF40-A02C-73538159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21DF4-A6B7-1942-AAFB-CC1F1876F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33273-4DA2-FD43-8B0F-1F7A5D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3C38F-F640-1A4F-A9AA-439DB4E4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2A8D3-CECE-D24E-A22D-135E6D58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EE1-D8A3-F54F-9EC3-B44BC2BA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3FCB-7DD9-724D-8711-91C23A3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1F04-1462-9348-8A00-9AC4E690E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242C-3997-D24E-A2A5-323B58011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A5096-F719-D641-BA30-B4B1F3D3781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57FB-9C02-F648-8AFD-2D8F84C5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F7C5-AC25-0346-9C50-96ED3FDD5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9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B37D08-D98A-7244-A870-F7CC6F69B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30238"/>
            <a:ext cx="5943600" cy="594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C7D71-207D-3E4A-B399-F2734CE04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fa-IR" dirty="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IRTitr" panose="02000506000000020002" pitchFamily="2" charset="-78"/>
                <a:cs typeface="IRTitr" panose="02000506000000020002" pitchFamily="2" charset="-78"/>
              </a:rPr>
              <a:t>شش: </a:t>
            </a:r>
            <a:r>
              <a:rPr lang="fa-IR" dirty="0" err="1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IRTitr" panose="02000506000000020002" pitchFamily="2" charset="-78"/>
                <a:cs typeface="IRTitr" panose="02000506000000020002" pitchFamily="2" charset="-78"/>
              </a:rPr>
              <a:t>گراف</a:t>
            </a:r>
            <a:endParaRPr lang="en-US" dirty="0">
              <a:ln>
                <a:solidFill>
                  <a:schemeClr val="bg1"/>
                </a:solidFill>
              </a:ln>
              <a:solidFill>
                <a:sysClr val="windowText" lastClr="000000"/>
              </a:solidFill>
              <a:effectLst/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2B32D-3727-284B-A8D3-133447789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 rtl="1"/>
            <a:r>
              <a:rPr lang="fa-IR" dirty="0">
                <a:ln w="3175">
                  <a:noFill/>
                </a:ln>
                <a:solidFill>
                  <a:sysClr val="windowText" lastClr="000000"/>
                </a:solidFill>
                <a:effectLst>
                  <a:glow rad="25400">
                    <a:schemeClr val="bg1"/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ساختمان داده ها و </a:t>
            </a:r>
            <a:r>
              <a:rPr lang="fa-IR" dirty="0" err="1">
                <a:ln w="3175">
                  <a:noFill/>
                </a:ln>
                <a:solidFill>
                  <a:sysClr val="windowText" lastClr="000000"/>
                </a:solidFill>
                <a:effectLst>
                  <a:glow rad="25400">
                    <a:schemeClr val="bg1"/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الگوریتم</a:t>
            </a:r>
            <a:endParaRPr lang="fa-IR" dirty="0">
              <a:ln w="3175">
                <a:noFill/>
              </a:ln>
              <a:solidFill>
                <a:sysClr val="windowText" lastClr="000000"/>
              </a:solidFill>
              <a:effectLst>
                <a:glow rad="25400">
                  <a:schemeClr val="bg1"/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dirty="0">
                <a:ln w="3175">
                  <a:noFill/>
                </a:ln>
                <a:solidFill>
                  <a:sysClr val="windowText" lastClr="000000"/>
                </a:solidFill>
                <a:effectLst>
                  <a:glow rad="25400">
                    <a:schemeClr val="bg1"/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مدرس: دکتر </a:t>
            </a:r>
            <a:r>
              <a:rPr lang="fa-IR" dirty="0" err="1">
                <a:ln w="3175">
                  <a:noFill/>
                </a:ln>
                <a:solidFill>
                  <a:sysClr val="windowText" lastClr="000000"/>
                </a:solidFill>
                <a:effectLst>
                  <a:glow rad="25400">
                    <a:schemeClr val="bg1"/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نجمه</a:t>
            </a:r>
            <a:r>
              <a:rPr lang="fa-IR" dirty="0">
                <a:ln w="3175">
                  <a:noFill/>
                </a:ln>
                <a:solidFill>
                  <a:sysClr val="windowText" lastClr="000000"/>
                </a:solidFill>
                <a:effectLst>
                  <a:glow rad="25400">
                    <a:schemeClr val="bg1"/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 منصوری</a:t>
            </a:r>
          </a:p>
          <a:p>
            <a:pPr algn="r" rtl="1"/>
            <a:r>
              <a:rPr lang="fa-IR" sz="1800" dirty="0">
                <a:ln w="3175">
                  <a:noFill/>
                </a:ln>
                <a:solidFill>
                  <a:sysClr val="windowText" lastClr="000000"/>
                </a:solidFill>
                <a:effectLst>
                  <a:glow rad="25400">
                    <a:schemeClr val="bg1"/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نگارنده: سجاد </a:t>
            </a:r>
            <a:r>
              <a:rPr lang="fa-IR" sz="1800" dirty="0" err="1">
                <a:ln w="3175">
                  <a:noFill/>
                </a:ln>
                <a:solidFill>
                  <a:sysClr val="windowText" lastClr="000000"/>
                </a:solidFill>
                <a:effectLst>
                  <a:glow rad="25400">
                    <a:schemeClr val="bg1"/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هاشمیان</a:t>
            </a:r>
            <a:endParaRPr lang="fa-IR" sz="1800" dirty="0">
              <a:ln w="3175">
                <a:noFill/>
              </a:ln>
              <a:solidFill>
                <a:sysClr val="windowText" lastClr="000000"/>
              </a:solidFill>
              <a:effectLst>
                <a:glow rad="25400">
                  <a:schemeClr val="bg1"/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dirty="0">
              <a:ln w="3175">
                <a:noFill/>
              </a:ln>
              <a:solidFill>
                <a:sysClr val="windowText" lastClr="000000"/>
              </a:solidFill>
              <a:effectLst>
                <a:glow rad="25400">
                  <a:schemeClr val="bg1"/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0FA24-7CC4-AF43-8B3C-EAB6937159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1734" y="409838"/>
            <a:ext cx="1178821" cy="14250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7EE2D-DA91-9A41-B527-99EB5EE060D9}"/>
              </a:ext>
            </a:extLst>
          </p:cNvPr>
          <p:cNvSpPr txBox="1"/>
          <p:nvPr/>
        </p:nvSpPr>
        <p:spPr>
          <a:xfrm>
            <a:off x="0" y="6573838"/>
            <a:ext cx="3624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 pitchFamily="2" charset="0"/>
              </a:rPr>
              <a:t>Map of the Internet, Kaspersky Blog ©</a:t>
            </a:r>
          </a:p>
        </p:txBody>
      </p:sp>
    </p:spTree>
    <p:extLst>
      <p:ext uri="{BB962C8B-B14F-4D97-AF65-F5344CB8AC3E}">
        <p14:creationId xmlns:p14="http://schemas.microsoft.com/office/powerpoint/2010/main" val="403447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مسیر 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(Path)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هر دنباله از رئوس پشت سرهم و متفاوت که دو راس را به هم متصل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مسیر نامیده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؛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موجود در یک مسیر را طول مسیر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می‌گویند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0D54F3-D65A-1E40-949D-8ABAD71D0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9345" y="3086894"/>
            <a:ext cx="18288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AE0A94-79F9-6D4C-9BB8-C29B3604AE43}"/>
                  </a:ext>
                </a:extLst>
              </p:cNvPr>
              <p:cNvSpPr txBox="1"/>
              <p:nvPr/>
            </p:nvSpPr>
            <p:spPr>
              <a:xfrm>
                <a:off x="6273869" y="3678128"/>
                <a:ext cx="4609019" cy="750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دنباله </a:t>
                </a:r>
                <a14:m>
                  <m:oMath xmlns:m="http://schemas.openxmlformats.org/officeDocument/2006/math">
                    <m:r>
                      <a:rPr lang="fa-IR" b="0" i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fa-IR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IRRoya" panose="02000503000000020002" pitchFamily="2" charset="-78"/>
                            <a:cs typeface="IRRoya" panose="02000503000000020002" pitchFamily="2" charset="-78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IRRoya" panose="02000503000000020002" pitchFamily="2" charset="-78"/>
                            <a:cs typeface="IRRoya" panose="02000503000000020002" pitchFamily="2" charset="-78"/>
                          </a:rPr>
                          <m:t>2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 </m:t>
                    </m:r>
                  </m:oMath>
                </a14:m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و </a:t>
                </a:r>
                <a14:m>
                  <m:oMath xmlns:m="http://schemas.openxmlformats.org/officeDocument/2006/math">
                    <m:r>
                      <a:rPr lang="fa-IR" b="0" i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fa-IR" i="1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IRRoya" panose="02000503000000020002" pitchFamily="2" charset="-78"/>
                            <a:cs typeface="IRRoya" panose="02000503000000020002" pitchFamily="2" charset="-78"/>
                          </a:rPr>
                          <m:t>3,1</m:t>
                        </m:r>
                      </m:e>
                    </m:d>
                  </m:oMath>
                </a14:m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مسیرهایی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به طول </a:t>
                </a:r>
                <a:r>
                  <a:rPr lang="fa-IR" b="1" dirty="0">
                    <a:latin typeface="IRRoya" panose="02000503000000020002" pitchFamily="2" charset="-78"/>
                    <a:cs typeface="IRRoya" panose="02000503000000020002" pitchFamily="2" charset="-78"/>
                  </a:rPr>
                  <a:t>۱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را نشان </a:t>
                </a:r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می‌دهند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.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دنباله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a-IR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IRRoya" panose="02000503000000020002" pitchFamily="2" charset="-78"/>
                            <a:cs typeface="IRRoya" panose="02000503000000020002" pitchFamily="2" charset="-78"/>
                          </a:rPr>
                          <m:t>1,3,2</m:t>
                        </m:r>
                      </m:e>
                    </m:d>
                  </m:oMath>
                </a14:m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a-IR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>
                            <a:latin typeface="IRRoya" panose="02000503000000020002" pitchFamily="2" charset="-78"/>
                            <a:cs typeface="IRRoya" panose="02000503000000020002" pitchFamily="2" charset="-78"/>
                          </a:rPr>
                          <m:t>3,1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IRRoya" panose="02000503000000020002" pitchFamily="2" charset="-78"/>
                            <a:cs typeface="IRRoya" panose="02000503000000020002" pitchFamily="2" charset="-78"/>
                          </a:rPr>
                          <m:t>,2</m:t>
                        </m:r>
                      </m:e>
                    </m:d>
                  </m:oMath>
                </a14:m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مسیرهایی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به طول </a:t>
                </a:r>
                <a:r>
                  <a:rPr lang="fa-IR" b="1" dirty="0">
                    <a:latin typeface="IRRoya" panose="02000503000000020002" pitchFamily="2" charset="-78"/>
                    <a:cs typeface="IRRoya" panose="02000503000000020002" pitchFamily="2" charset="-78"/>
                  </a:rPr>
                  <a:t>۲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را نشان </a:t>
                </a:r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می‌دهند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.</a:t>
                </a:r>
                <a:endParaRPr lang="en-US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AE0A94-79F9-6D4C-9BB8-C29B3604A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869" y="3678128"/>
                <a:ext cx="4609019" cy="750205"/>
              </a:xfrm>
              <a:prstGeom prst="rect">
                <a:avLst/>
              </a:prstGeom>
              <a:blipFill>
                <a:blip r:embed="rId4"/>
                <a:stretch>
                  <a:fillRect l="-275" r="-109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573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دور </a:t>
            </a:r>
            <a:r>
              <a:rPr lang="fa-IR" sz="3200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Cycle</a:t>
            </a:r>
            <a:r>
              <a:rPr lang="fa-IR" sz="3200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هر مسیر با راس ابتدایی و انتهایی برابر یک دور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می‌گوییم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1254475-82C7-E44E-B8B7-E58CE953A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003" y="2753710"/>
            <a:ext cx="4324109" cy="3423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095FB9-2BD8-C045-AC33-743A7F9C2DC2}"/>
                  </a:ext>
                </a:extLst>
              </p:cNvPr>
              <p:cNvSpPr txBox="1"/>
              <p:nvPr/>
            </p:nvSpPr>
            <p:spPr>
              <a:xfrm>
                <a:off x="4668123" y="3299632"/>
                <a:ext cx="6685677" cy="1165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rtl="1"/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دنباله </a:t>
                </a:r>
                <a14:m>
                  <m:oMath xmlns:m="http://schemas.openxmlformats.org/officeDocument/2006/math">
                    <m:r>
                      <a:rPr lang="fa-IR" b="0" i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fa-IR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  <m:t>2,7,1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 </m:t>
                    </m:r>
                  </m:oMath>
                </a14:m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و </a:t>
                </a:r>
                <a14:m>
                  <m:oMath xmlns:m="http://schemas.openxmlformats.org/officeDocument/2006/math">
                    <m:r>
                      <a:rPr lang="fa-IR" b="0" i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fa-IR" i="1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  <m:t>5,4,6,4</m:t>
                        </m:r>
                      </m:e>
                    </m:d>
                  </m:oMath>
                </a14:m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دورهایی به طول </a:t>
                </a:r>
                <a:r>
                  <a:rPr lang="fa-IR" b="1" dirty="0">
                    <a:latin typeface="IRRoya" panose="02000503000000020002" pitchFamily="2" charset="-78"/>
                    <a:cs typeface="IRRoya" panose="02000503000000020002" pitchFamily="2" charset="-78"/>
                  </a:rPr>
                  <a:t>۳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را نشان </a:t>
                </a:r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می‌دهند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.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دنباله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a-IR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  <m:t>1,2,3,4,5,1</m:t>
                        </m:r>
                      </m:e>
                    </m:d>
                  </m:oMath>
                </a14:m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a-IR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  <m:t>2,3,4,5,7,3</m:t>
                        </m:r>
                      </m:e>
                    </m:d>
                  </m:oMath>
                </a14:m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دور‌هایی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به طول </a:t>
                </a:r>
                <a:r>
                  <a:rPr lang="fa-IR" b="1" dirty="0">
                    <a:latin typeface="IRRoya" panose="02000503000000020002" pitchFamily="2" charset="-78"/>
                    <a:cs typeface="IRRoya" panose="02000503000000020002" pitchFamily="2" charset="-78"/>
                  </a:rPr>
                  <a:t>۵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را نشان </a:t>
                </a:r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می‌دهند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.</a:t>
                </a:r>
              </a:p>
              <a:p>
                <a:pPr algn="r" rtl="1">
                  <a:lnSpc>
                    <a:spcPct val="150000"/>
                  </a:lnSpc>
                </a:pP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دنباله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fa-IR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  <m:t>1,2,3,4,5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  <m:t>,6,7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  <m:t>,1</m:t>
                        </m:r>
                      </m:e>
                    </m:d>
                  </m:oMath>
                </a14:m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یک دور شامل همه رئوس و در </a:t>
                </a:r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نیتجه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به طول </a:t>
                </a:r>
                <a:r>
                  <a:rPr lang="fa-IR" b="1" dirty="0">
                    <a:latin typeface="IRRoya" panose="02000503000000020002" pitchFamily="2" charset="-78"/>
                    <a:cs typeface="IRRoya" panose="02000503000000020002" pitchFamily="2" charset="-78"/>
                  </a:rPr>
                  <a:t>۶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را نشان </a:t>
                </a:r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می‌دهد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.</a:t>
                </a:r>
                <a:endParaRPr lang="en-US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095FB9-2BD8-C045-AC33-743A7F9C2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123" y="3299632"/>
                <a:ext cx="6685677" cy="1165704"/>
              </a:xfrm>
              <a:prstGeom prst="rect">
                <a:avLst/>
              </a:prstGeom>
              <a:blipFill>
                <a:blip r:embed="rId4"/>
                <a:stretch>
                  <a:fillRect r="-758" b="-8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729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گراف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همبند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گرافی را همبند گوییم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هرگاه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هر دو راس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حداقل یک مسیر از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بلعکس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موجود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A2466F-4FA8-6546-8D17-BFFB914DB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3352" y="2583974"/>
            <a:ext cx="2842536" cy="283464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9053AC4-7DAE-8146-BF49-A3F2623E9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6112" y="2583974"/>
            <a:ext cx="2842536" cy="283464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969187-7D3F-F343-9687-9DC7BFA88985}"/>
              </a:ext>
            </a:extLst>
          </p:cNvPr>
          <p:cNvCxnSpPr>
            <a:cxnSpLocks noChangeAspect="1"/>
          </p:cNvCxnSpPr>
          <p:nvPr/>
        </p:nvCxnSpPr>
        <p:spPr>
          <a:xfrm>
            <a:off x="7950926" y="4463143"/>
            <a:ext cx="857794" cy="373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15F27C-D09E-9B45-A41C-18018F00D8CE}"/>
              </a:ext>
            </a:extLst>
          </p:cNvPr>
          <p:cNvCxnSpPr>
            <a:cxnSpLocks noChangeAspect="1"/>
          </p:cNvCxnSpPr>
          <p:nvPr/>
        </p:nvCxnSpPr>
        <p:spPr>
          <a:xfrm>
            <a:off x="7898675" y="4058194"/>
            <a:ext cx="0" cy="317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BF5D68-3C17-8D48-A769-05C2EF499176}"/>
              </a:ext>
            </a:extLst>
          </p:cNvPr>
          <p:cNvSpPr txBox="1"/>
          <p:nvPr/>
        </p:nvSpPr>
        <p:spPr>
          <a:xfrm>
            <a:off x="3550697" y="5807631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گراف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همبند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BFF14-9E50-564C-8769-36865AE6ED47}"/>
              </a:ext>
            </a:extLst>
          </p:cNvPr>
          <p:cNvSpPr txBox="1"/>
          <p:nvPr/>
        </p:nvSpPr>
        <p:spPr>
          <a:xfrm>
            <a:off x="7465981" y="580318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گراف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غیر همبند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387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مولفه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همبندی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زیر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مانند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H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مؤلفهٔ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همبندی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 اگر و فقط اگر بین هر دو راس در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H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دست‌کم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مسیر وجود داشته باشد و با افزودن هر راس (و یا یال) دیگری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H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این خاصیت از بین برود. به عبارت دیگر هر زیر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بیشینه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همبند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مولفه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همبندی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112BDCF-AAA4-A94E-9E45-F96C42263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732" y="2930634"/>
            <a:ext cx="2842536" cy="28346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57F367-90D0-AC4E-906E-157F952F95DD}"/>
              </a:ext>
            </a:extLst>
          </p:cNvPr>
          <p:cNvCxnSpPr>
            <a:cxnSpLocks noChangeAspect="1"/>
          </p:cNvCxnSpPr>
          <p:nvPr/>
        </p:nvCxnSpPr>
        <p:spPr>
          <a:xfrm>
            <a:off x="5919546" y="4809803"/>
            <a:ext cx="857794" cy="3734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FF97B8-A613-774D-AA2C-AE5AED6C5835}"/>
              </a:ext>
            </a:extLst>
          </p:cNvPr>
          <p:cNvCxnSpPr>
            <a:cxnSpLocks noChangeAspect="1"/>
          </p:cNvCxnSpPr>
          <p:nvPr/>
        </p:nvCxnSpPr>
        <p:spPr>
          <a:xfrm>
            <a:off x="5867295" y="4404854"/>
            <a:ext cx="0" cy="3178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E37A5C-2040-D340-BED6-24981F39F881}"/>
              </a:ext>
            </a:extLst>
          </p:cNvPr>
          <p:cNvSpPr txBox="1"/>
          <p:nvPr/>
        </p:nvSpPr>
        <p:spPr>
          <a:xfrm>
            <a:off x="5009003" y="5942568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یک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گراف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با ۳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مولفه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همبندی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907674-A3E5-9E46-8D89-C4757E90C81E}"/>
              </a:ext>
            </a:extLst>
          </p:cNvPr>
          <p:cNvSpPr/>
          <p:nvPr/>
        </p:nvSpPr>
        <p:spPr>
          <a:xfrm>
            <a:off x="5108028" y="2848121"/>
            <a:ext cx="1240415" cy="171566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219B37-DAAC-3A4F-8A95-7FB0B8FD1A37}"/>
              </a:ext>
            </a:extLst>
          </p:cNvPr>
          <p:cNvSpPr/>
          <p:nvPr/>
        </p:nvSpPr>
        <p:spPr>
          <a:xfrm>
            <a:off x="4792717" y="4646298"/>
            <a:ext cx="1168871" cy="11189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9CF6AB-2DF5-2A4C-8E72-92445AD4F872}"/>
              </a:ext>
            </a:extLst>
          </p:cNvPr>
          <p:cNvSpPr/>
          <p:nvPr/>
        </p:nvSpPr>
        <p:spPr>
          <a:xfrm>
            <a:off x="6230414" y="5076313"/>
            <a:ext cx="1168871" cy="68882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3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درجه رئوس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درجه یک راس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جهت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متلاقی با آن راس است. به عبارت بهتر درجه هر راس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راس‌های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مجاور به آن را نشان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6C2474-1D5C-914B-9A4B-F46B38279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325983" y="2775379"/>
            <a:ext cx="3540033" cy="3533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73C6D-5DD9-3343-930D-DC5D25D7BB1C}"/>
              </a:ext>
            </a:extLst>
          </p:cNvPr>
          <p:cNvSpPr txBox="1"/>
          <p:nvPr/>
        </p:nvSpPr>
        <p:spPr>
          <a:xfrm>
            <a:off x="4027809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40361-1FA4-9C41-8E58-4F0CEF6A0744}"/>
              </a:ext>
            </a:extLst>
          </p:cNvPr>
          <p:cNvSpPr txBox="1"/>
          <p:nvPr/>
        </p:nvSpPr>
        <p:spPr>
          <a:xfrm>
            <a:off x="4027809" y="4782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CFF77-C423-F341-AE7E-52849F89B1CC}"/>
              </a:ext>
            </a:extLst>
          </p:cNvPr>
          <p:cNvSpPr txBox="1"/>
          <p:nvPr/>
        </p:nvSpPr>
        <p:spPr>
          <a:xfrm>
            <a:off x="5391807" y="3510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BFE6BD-642A-964B-9CC2-A6FEB84D4D35}"/>
              </a:ext>
            </a:extLst>
          </p:cNvPr>
          <p:cNvSpPr txBox="1"/>
          <p:nvPr/>
        </p:nvSpPr>
        <p:spPr>
          <a:xfrm>
            <a:off x="6400799" y="5942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61FB0-E7F2-8747-B656-031274DB3CD4}"/>
              </a:ext>
            </a:extLst>
          </p:cNvPr>
          <p:cNvSpPr txBox="1"/>
          <p:nvPr/>
        </p:nvSpPr>
        <p:spPr>
          <a:xfrm>
            <a:off x="7711661" y="5942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C294D-BA4D-2144-9059-95191EB7EF03}"/>
              </a:ext>
            </a:extLst>
          </p:cNvPr>
          <p:cNvSpPr txBox="1"/>
          <p:nvPr/>
        </p:nvSpPr>
        <p:spPr>
          <a:xfrm>
            <a:off x="7711661" y="3510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6651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درجه رئوس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هر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جهت‌دار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درجه یک راس برابر است با ( درجه ورودی + درجه خروجی) که:</a:t>
            </a:r>
          </a:p>
          <a:p>
            <a:pPr marL="0" indent="0" algn="r" rtl="1">
              <a:buNone/>
            </a:pPr>
            <a:endParaRPr lang="fa-IR" sz="1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lvl="1"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درجه ورودی: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به آن راس وارد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lvl="1"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درجه خروجی: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از آن راس خارج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60ACFBA-13E3-D143-A500-3B65E5426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565" y="3446463"/>
            <a:ext cx="2743200" cy="2730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4BB520-949E-6244-A2F7-C8889C8E7443}"/>
              </a:ext>
            </a:extLst>
          </p:cNvPr>
          <p:cNvSpPr txBox="1"/>
          <p:nvPr/>
        </p:nvSpPr>
        <p:spPr>
          <a:xfrm>
            <a:off x="4564478" y="3631962"/>
            <a:ext cx="1047108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راس:    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0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ورودی: 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0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خروجی: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0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7B963B-7583-4447-B832-1768B412C374}"/>
              </a:ext>
            </a:extLst>
          </p:cNvPr>
          <p:cNvSpPr txBox="1"/>
          <p:nvPr/>
        </p:nvSpPr>
        <p:spPr>
          <a:xfrm>
            <a:off x="1578817" y="2707799"/>
            <a:ext cx="1047108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راس:    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2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ورودی: 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0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خروجی: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2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9E15AE-F6F9-BA4F-99CC-D21A10D3ED7C}"/>
              </a:ext>
            </a:extLst>
          </p:cNvPr>
          <p:cNvSpPr txBox="1"/>
          <p:nvPr/>
        </p:nvSpPr>
        <p:spPr>
          <a:xfrm>
            <a:off x="3216165" y="4811713"/>
            <a:ext cx="1047108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راس:    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3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ورودی: 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2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خروجی: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1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6A8EA-B6BD-BE48-8788-E1577346767C}"/>
              </a:ext>
            </a:extLst>
          </p:cNvPr>
          <p:cNvSpPr txBox="1"/>
          <p:nvPr/>
        </p:nvSpPr>
        <p:spPr>
          <a:xfrm>
            <a:off x="1578817" y="5550377"/>
            <a:ext cx="1047108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راس:    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1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ورودی: 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1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خروجی: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0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E130A-C551-1244-B072-D3229DEA89D5}"/>
              </a:ext>
            </a:extLst>
          </p:cNvPr>
          <p:cNvSpPr txBox="1"/>
          <p:nvPr/>
        </p:nvSpPr>
        <p:spPr>
          <a:xfrm>
            <a:off x="797457" y="4129088"/>
            <a:ext cx="1047108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راس:    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2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ورودی: 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1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algn="r" rtl="1"/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درجه خروجی:</a:t>
            </a:r>
            <a:r>
              <a:rPr lang="en-US" sz="1400" dirty="0">
                <a:latin typeface="IRRoya" panose="02000503000000020002" pitchFamily="2" charset="-78"/>
                <a:cs typeface="IRRoya" panose="02000503000000020002" pitchFamily="2" charset="-78"/>
              </a:rPr>
              <a:t>1</a:t>
            </a:r>
            <a:endParaRPr lang="fa-IR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6862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تعداد یال ها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8A77A-1F58-854B-8402-A973B3CE1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قضیه. در هر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گراف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راس 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e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یال، اگر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d(v)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درجه راس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v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باشد، آنگاه تعداد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یال‌های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گراف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برابر است با: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sz="3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den>
                      </m:f>
                      <m:r>
                        <a:rPr lang="fa-IR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fa-IR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                   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RMitra" panose="02000506000000020002" pitchFamily="2" charset="-78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RMitra" panose="02000506000000020002" pitchFamily="2" charset="-78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RMitra" panose="02000506000000020002" pitchFamily="2" charset="-78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IRMitra" panose="02000506000000020002" pitchFamily="2" charset="-78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ctr" rt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1+3+2+2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=4</m:t>
                      </m:r>
                    </m:oMath>
                  </m:oMathPara>
                </a14:m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8A77A-1F58-854B-8402-A973B3CE1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18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E0AF8AF1-F093-3F43-836E-9A0AADEB1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4348163"/>
            <a:ext cx="2692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8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جهت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یک درخت گوییم اگر هیچ دوری نداشته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4684487-78BE-CE42-BBA1-A5EE30697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9050" y="2519363"/>
            <a:ext cx="4533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1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b="1" dirty="0">
                <a:latin typeface="IRMitra" panose="02000506000000020002" pitchFamily="2" charset="-78"/>
                <a:cs typeface="IRMitra" panose="02000506000000020002" pitchFamily="2" charset="-78"/>
              </a:rPr>
              <a:t>قضیه.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جهت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راس، موارد زیر یکسان و معادل هستند:</a:t>
            </a:r>
          </a:p>
          <a:p>
            <a:pPr marL="0" indent="0" algn="r" rtl="1">
              <a:buNone/>
            </a:pPr>
            <a:endParaRPr lang="fa-IR" sz="9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lvl="1" algn="r" rtl="1"/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lvl="1" algn="r" rtl="1"/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گرافی همبند است، اما اگر هر یک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حذف گردد،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حاصل همبند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نمی‌باشد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lvl="1" algn="r" rtl="1"/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هر راس مجزا مانند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تنها یک مسیر ساده از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وجود دارد.</a:t>
            </a:r>
          </a:p>
          <a:p>
            <a:pPr lvl="1" algn="r" rtl="1"/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فاقد دور بوده و دارای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n-1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F896DD5-615B-6648-BD40-8B23C0E89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117522"/>
            <a:ext cx="2567152" cy="20594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0649FDA-217D-A64E-9BBA-AADDBFDE5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8848" y="4117521"/>
            <a:ext cx="2567152" cy="20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4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پوشا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پوشا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همبند و بدون جهت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درختی است که شامل تمام رئوس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8A58B94-89C7-C64F-B66B-7CF82541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74796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47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گراف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هرگراف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G(V,E)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شامل دو مجموعه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E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:</a:t>
            </a:r>
          </a:p>
          <a:p>
            <a:pPr marL="0" indent="0" algn="r" rtl="1">
              <a:buNone/>
            </a:pP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متناهی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ناتهی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رئوس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E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مجموعه‌ای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متناهی و نه لزوما نا تهی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می‌باشد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E54A1E1-0C99-9C4E-90A3-4FBDCB2A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97773" y="2998240"/>
            <a:ext cx="2119149" cy="42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87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گراف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جهت‌دار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بدون دور</a:t>
            </a:r>
            <a:r>
              <a:rPr lang="en-US" sz="4000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(DAG)</a:t>
            </a:r>
            <a:endParaRPr lang="en-US" sz="4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جهت‌دار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غیرمدور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(Directed Acyclic Graph)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جهت‌دار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هیچ دوری ندارد.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1BDCB5-412E-5247-9E40-877E3B930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200" y="3429000"/>
            <a:ext cx="4419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67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گره های چاه و منبع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راس منبع (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source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): به راسی که درجه ورودی آن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باشد اطلاق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راس چاه (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sink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): به راسی که درجه خروجی آن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باشد گفته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1BDCB5-412E-5247-9E40-877E3B930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200" y="4001294"/>
            <a:ext cx="4419600" cy="182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E6F628-EE90-284C-9C3E-0D5203A1D945}"/>
              </a:ext>
            </a:extLst>
          </p:cNvPr>
          <p:cNvSpPr/>
          <p:nvPr/>
        </p:nvSpPr>
        <p:spPr>
          <a:xfrm>
            <a:off x="3886200" y="5339255"/>
            <a:ext cx="4419600" cy="49083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7FB36-4889-CF44-A1BF-B4F59E0019FD}"/>
              </a:ext>
            </a:extLst>
          </p:cNvPr>
          <p:cNvSpPr/>
          <p:nvPr/>
        </p:nvSpPr>
        <p:spPr>
          <a:xfrm>
            <a:off x="3886200" y="3934016"/>
            <a:ext cx="4419600" cy="49083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2A0993-70FE-034F-9F49-0FB344FCFEB3}"/>
              </a:ext>
            </a:extLst>
          </p:cNvPr>
          <p:cNvCxnSpPr>
            <a:cxnSpLocks/>
          </p:cNvCxnSpPr>
          <p:nvPr/>
        </p:nvCxnSpPr>
        <p:spPr>
          <a:xfrm flipH="1" flipV="1">
            <a:off x="3154680" y="4172607"/>
            <a:ext cx="73152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1D558C-FFC1-E84F-A410-5CC7CEB0EAEF}"/>
              </a:ext>
            </a:extLst>
          </p:cNvPr>
          <p:cNvCxnSpPr>
            <a:cxnSpLocks/>
          </p:cNvCxnSpPr>
          <p:nvPr/>
        </p:nvCxnSpPr>
        <p:spPr>
          <a:xfrm flipH="1" flipV="1">
            <a:off x="3154680" y="5623035"/>
            <a:ext cx="73152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DA527-A685-D742-8BBB-B78FA912534A}"/>
              </a:ext>
            </a:extLst>
          </p:cNvPr>
          <p:cNvSpPr txBox="1"/>
          <p:nvPr/>
        </p:nvSpPr>
        <p:spPr>
          <a:xfrm>
            <a:off x="1413498" y="3987941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مجموعه گره های منبع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21263-10BB-264F-B441-3FD10909EF1E}"/>
              </a:ext>
            </a:extLst>
          </p:cNvPr>
          <p:cNvSpPr txBox="1"/>
          <p:nvPr/>
        </p:nvSpPr>
        <p:spPr>
          <a:xfrm>
            <a:off x="1537295" y="5438369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مجموعه گره های چاه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87839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گره های چاه و منبع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راس منبع (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source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): به راسی که درجه ورودی آن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باشد اطلاق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راس چاه (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sink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): به راسی که درجه خروجی آن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باشد گفته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buNone/>
            </a:pPr>
            <a:endParaRPr lang="fa-IR" sz="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solidFill>
                  <a:schemeClr val="bg2">
                    <a:lumMod val="75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سوال) در چه صورتی لزوما این گره ها وجود دارند؟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1BDCB5-412E-5247-9E40-877E3B930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200" y="4001294"/>
            <a:ext cx="4419600" cy="1828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E6F628-EE90-284C-9C3E-0D5203A1D945}"/>
              </a:ext>
            </a:extLst>
          </p:cNvPr>
          <p:cNvSpPr/>
          <p:nvPr/>
        </p:nvSpPr>
        <p:spPr>
          <a:xfrm>
            <a:off x="3886200" y="5339255"/>
            <a:ext cx="4419600" cy="49083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7FB36-4889-CF44-A1BF-B4F59E0019FD}"/>
              </a:ext>
            </a:extLst>
          </p:cNvPr>
          <p:cNvSpPr/>
          <p:nvPr/>
        </p:nvSpPr>
        <p:spPr>
          <a:xfrm>
            <a:off x="3886200" y="3934016"/>
            <a:ext cx="4419600" cy="49083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2A0993-70FE-034F-9F49-0FB344FCFEB3}"/>
              </a:ext>
            </a:extLst>
          </p:cNvPr>
          <p:cNvCxnSpPr>
            <a:cxnSpLocks/>
          </p:cNvCxnSpPr>
          <p:nvPr/>
        </p:nvCxnSpPr>
        <p:spPr>
          <a:xfrm flipH="1" flipV="1">
            <a:off x="3154680" y="4172607"/>
            <a:ext cx="73152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1D558C-FFC1-E84F-A410-5CC7CEB0EAEF}"/>
              </a:ext>
            </a:extLst>
          </p:cNvPr>
          <p:cNvCxnSpPr>
            <a:cxnSpLocks/>
          </p:cNvCxnSpPr>
          <p:nvPr/>
        </p:nvCxnSpPr>
        <p:spPr>
          <a:xfrm flipH="1" flipV="1">
            <a:off x="3154680" y="5623035"/>
            <a:ext cx="73152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DDA527-A685-D742-8BBB-B78FA912534A}"/>
              </a:ext>
            </a:extLst>
          </p:cNvPr>
          <p:cNvSpPr txBox="1"/>
          <p:nvPr/>
        </p:nvSpPr>
        <p:spPr>
          <a:xfrm>
            <a:off x="1413498" y="3987941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مجموعه گره های منبع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21263-10BB-264F-B441-3FD10909EF1E}"/>
              </a:ext>
            </a:extLst>
          </p:cNvPr>
          <p:cNvSpPr txBox="1"/>
          <p:nvPr/>
        </p:nvSpPr>
        <p:spPr>
          <a:xfrm>
            <a:off x="1537295" y="5438369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مجموعه گره های چاه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9680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نمایش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گراف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نمایش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واقع همان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روش‌های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ذخیره‌سازی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کامپیوتر است، به عبارت دیگر با توجه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محدودیت‌هایی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در کامپیوتر داریم،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نمی‌توانیم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شکل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همان‌طور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در کاغذ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می‌کشیم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نشان دهیم، یا با گفتن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ویژگی‌های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تصویری آن را به راحتی ذخیره و شبیه سازی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کنیم.از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این‌رو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روش‌های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مختلفی برای اینکار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بوجود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آمده است.</a:t>
            </a:r>
          </a:p>
          <a:p>
            <a:pPr marL="457200" lvl="1" indent="0" algn="r" rtl="1">
              <a:lnSpc>
                <a:spcPct val="100000"/>
              </a:lnSpc>
              <a:buNone/>
            </a:pPr>
            <a:r>
              <a:rPr lang="fa-IR" b="1" dirty="0" err="1">
                <a:latin typeface="IRMitra" panose="02000506000000020002" pitchFamily="2" charset="-78"/>
                <a:cs typeface="IRMitra" panose="02000506000000020002" pitchFamily="2" charset="-78"/>
              </a:rPr>
              <a:t>شماره‌گذاری</a:t>
            </a:r>
            <a:endParaRPr lang="fa-IR" b="1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457200" lvl="1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اولین کاری که برای ذخیره سازی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نیاز داریم،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شماره‌گذاری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رئوس است. یعنی به هر راس یک شماره نسبت دهیم تا بتوانیم بین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آن‌ها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تمایز قائل شویم.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این‌رو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شکل، نمایشی متفاوت دارند. </a:t>
            </a:r>
          </a:p>
          <a:p>
            <a:pPr marL="457200" lvl="1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چون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آدرس‌ها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کامپیوتر از صفر شروع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معمولا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شماره‌گذاری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صفر آغاز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20179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ماتریس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مجاوت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883" y="1825625"/>
            <a:ext cx="6392917" cy="4351338"/>
          </a:xfrm>
        </p:spPr>
        <p:txBody>
          <a:bodyPr/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واقع یک جدول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دو‌بعدی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طول سطر و ستون آن برابر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راس‌های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راس‌ها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شماره گذاری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حال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سطر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و ستون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j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 آن اگر از راس شماره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j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یال نبود، صفر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می‌گذاریم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؛ اگر یال بود وزن آن را و اگر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وزن‌دار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نبود، 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می‌گذاریم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همچنین اگر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بدون‌جهت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باشد، این را برای قرینه آن هم 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یعنی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این‌بار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همین کار را از سطر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j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ستون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انجام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386EA4-2276-B644-BF55-F56EC00F6DEF}"/>
              </a:ext>
            </a:extLst>
          </p:cNvPr>
          <p:cNvSpPr/>
          <p:nvPr/>
        </p:nvSpPr>
        <p:spPr>
          <a:xfrm>
            <a:off x="838200" y="1690688"/>
            <a:ext cx="4122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(G):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 = 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.w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 = 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.w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pic>
        <p:nvPicPr>
          <p:cNvPr id="11" name="Picture 2" descr="CLRS - Shichao's Notes">
            <a:extLst>
              <a:ext uri="{FF2B5EF4-FFF2-40B4-BE49-F238E27FC236}">
                <a16:creationId xmlns:a16="http://schemas.microsoft.com/office/drawing/2014/main" id="{C23A7649-1F01-F24F-9520-2E8103025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1" b="13330"/>
          <a:stretch/>
        </p:blipFill>
        <p:spPr bwMode="auto">
          <a:xfrm>
            <a:off x="1406415" y="4250730"/>
            <a:ext cx="1842376" cy="192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LRS - Shichao's Notes">
            <a:extLst>
              <a:ext uri="{FF2B5EF4-FFF2-40B4-BE49-F238E27FC236}">
                <a16:creationId xmlns:a16="http://schemas.microsoft.com/office/drawing/2014/main" id="{7212B661-34F2-374A-ACE4-469308C32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23" r="70938" b="13330"/>
          <a:stretch/>
        </p:blipFill>
        <p:spPr bwMode="auto">
          <a:xfrm>
            <a:off x="1406415" y="2857117"/>
            <a:ext cx="2207172" cy="12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574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ماتریس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مجاوت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883" y="1825625"/>
            <a:ext cx="6392916" cy="4351338"/>
          </a:xfrm>
        </p:spPr>
        <p:txBody>
          <a:bodyPr/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شیوه ذخیره سازی چون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سطر‌ها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ستون‌ها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برابر تعداد رئوس است پس به فضای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حافظه‌ای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O(n</a:t>
            </a:r>
            <a:r>
              <a:rPr lang="en-US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نیاز داریم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رأس‌ها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اگرچه ممکن است کمی زیاد بنظر بیاید، اما خوبی این شیوه در این است که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وزن یال بین دو راس در صورت وجود اطلاع یافت که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شیوه‌های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دیگر این ویژگی را نداریم.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3DABE2-D656-4A43-A51C-9ECFB4835914}"/>
              </a:ext>
            </a:extLst>
          </p:cNvPr>
          <p:cNvSpPr/>
          <p:nvPr/>
        </p:nvSpPr>
        <p:spPr>
          <a:xfrm>
            <a:off x="838200" y="1690688"/>
            <a:ext cx="4122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(G):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 = 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.w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 = 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.w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pic>
        <p:nvPicPr>
          <p:cNvPr id="10" name="Picture 2" descr="CLRS - Shichao's Notes">
            <a:extLst>
              <a:ext uri="{FF2B5EF4-FFF2-40B4-BE49-F238E27FC236}">
                <a16:creationId xmlns:a16="http://schemas.microsoft.com/office/drawing/2014/main" id="{F995E4A4-6E3A-484F-9E13-76966F8A5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1" b="13330"/>
          <a:stretch/>
        </p:blipFill>
        <p:spPr bwMode="auto">
          <a:xfrm>
            <a:off x="1406415" y="4250730"/>
            <a:ext cx="1842376" cy="192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LRS - Shichao's Notes">
            <a:extLst>
              <a:ext uri="{FF2B5EF4-FFF2-40B4-BE49-F238E27FC236}">
                <a16:creationId xmlns:a16="http://schemas.microsoft.com/office/drawing/2014/main" id="{AF08C033-B7C6-0E41-A616-0EE43C715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23" r="70938" b="13330"/>
          <a:stretch/>
        </p:blipFill>
        <p:spPr bwMode="auto">
          <a:xfrm>
            <a:off x="1406415" y="2857117"/>
            <a:ext cx="2207172" cy="12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00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لیست مجاورت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883" y="1825625"/>
            <a:ext cx="6392917" cy="4351338"/>
          </a:xfrm>
        </p:spPr>
        <p:txBody>
          <a:bodyPr/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لیست مجاورت، در واقع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لیستی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ازای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هر راس،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لیستی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مجموعه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خروجی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جهت‌دار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را نگه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می‌داریم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پس فضای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حافظه‌ی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ما به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وابسته است؛ با کمی تفکر میتوان دریافت که فضای مصرفی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بی‌جهت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جهت‌دار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ترتیب دوبرابر و برابر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یال‌هاست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آنجایی که برای هر راس تعداد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متفاوتی را نگه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می‌داریم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ازای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هر راس یک لیست پیوندی بگیریم.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307700-CFEE-7B42-95AE-8E7AA73F6C53}"/>
              </a:ext>
            </a:extLst>
          </p:cNvPr>
          <p:cNvSpPr/>
          <p:nvPr/>
        </p:nvSpPr>
        <p:spPr>
          <a:xfrm>
            <a:off x="838200" y="1690688"/>
            <a:ext cx="4122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(G):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].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append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 w])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].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append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 w])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pic>
        <p:nvPicPr>
          <p:cNvPr id="9" name="Picture 2" descr="CLRS - Shichao's Notes">
            <a:extLst>
              <a:ext uri="{FF2B5EF4-FFF2-40B4-BE49-F238E27FC236}">
                <a16:creationId xmlns:a16="http://schemas.microsoft.com/office/drawing/2014/main" id="{414B5DD8-2DAF-A14A-9703-DA35F271C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1" t="198" r="37490" b="13132"/>
          <a:stretch/>
        </p:blipFill>
        <p:spPr bwMode="auto">
          <a:xfrm>
            <a:off x="1406415" y="4250730"/>
            <a:ext cx="1842376" cy="192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RS - Shichao's Notes">
            <a:extLst>
              <a:ext uri="{FF2B5EF4-FFF2-40B4-BE49-F238E27FC236}">
                <a16:creationId xmlns:a16="http://schemas.microsoft.com/office/drawing/2014/main" id="{44558C5C-6F15-E441-8EFE-FCC8B0896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23" r="70938" b="13330"/>
          <a:stretch/>
        </p:blipFill>
        <p:spPr bwMode="auto">
          <a:xfrm>
            <a:off x="1406415" y="2857117"/>
            <a:ext cx="2207172" cy="12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82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لیست مجاورت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883" y="1825625"/>
            <a:ext cx="6392917" cy="4351338"/>
          </a:xfrm>
        </p:spPr>
        <p:txBody>
          <a:bodyPr/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توجه به مطالب گفته شده، مرتبه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حافظه‌ای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مورد نظر برای اینکار از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O(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n+e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که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های تنک، فضای بهینه و کمی است.</a:t>
            </a:r>
          </a:p>
          <a:p>
            <a:pPr marL="0" indent="0" algn="just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اما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های شلوغ،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ماتریس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مجاورت بهتر است، چراکه در این حالت با وجود فضای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مصرفی‌ای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اندازه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ماتریس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مجاورت،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همجنان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فهمیدن وجود یال بین دو راس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بدترین حالت باید کل لیست را بگردیم که یعنی از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O(n)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 مصرف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307700-CFEE-7B42-95AE-8E7AA73F6C53}"/>
              </a:ext>
            </a:extLst>
          </p:cNvPr>
          <p:cNvSpPr/>
          <p:nvPr/>
        </p:nvSpPr>
        <p:spPr>
          <a:xfrm>
            <a:off x="838200" y="1690688"/>
            <a:ext cx="4122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(G):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].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append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 w])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adj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].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append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([</a:t>
            </a:r>
            <a:r>
              <a:rPr lang="en-US" b="1" dirty="0" err="1">
                <a:solidFill>
                  <a:srgbClr val="001080"/>
                </a:solidFill>
                <a:latin typeface=" Courier New"/>
              </a:rPr>
              <a:t>e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, w])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pic>
        <p:nvPicPr>
          <p:cNvPr id="9" name="Picture 2" descr="CLRS - Shichao's Notes">
            <a:extLst>
              <a:ext uri="{FF2B5EF4-FFF2-40B4-BE49-F238E27FC236}">
                <a16:creationId xmlns:a16="http://schemas.microsoft.com/office/drawing/2014/main" id="{414B5DD8-2DAF-A14A-9703-DA35F271C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1" t="198" r="37490" b="13132"/>
          <a:stretch/>
        </p:blipFill>
        <p:spPr bwMode="auto">
          <a:xfrm>
            <a:off x="1406415" y="4250730"/>
            <a:ext cx="1842376" cy="192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LRS - Shichao's Notes">
            <a:extLst>
              <a:ext uri="{FF2B5EF4-FFF2-40B4-BE49-F238E27FC236}">
                <a16:creationId xmlns:a16="http://schemas.microsoft.com/office/drawing/2014/main" id="{44558C5C-6F15-E441-8EFE-FCC8B0896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23" r="70938" b="13330"/>
          <a:stretch/>
        </p:blipFill>
        <p:spPr bwMode="auto">
          <a:xfrm>
            <a:off x="1406415" y="2857117"/>
            <a:ext cx="2207172" cy="12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24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r>
              <a:rPr lang="en-US" sz="4000" dirty="0">
                <a:latin typeface="IRTitr" panose="02000506000000020002" pitchFamily="2" charset="-78"/>
                <a:cs typeface="IRTitr" panose="02000506000000020002" pitchFamily="2" charset="-78"/>
              </a:rPr>
              <a:t>.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مرتب سازی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توپولوژی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توپولوژیک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مرتب سازی رئوس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جهت‌دار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طوقه و بدون دور است به طوری که هر راس قبل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رئوسی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میاید که به آنها یال خروجی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داده‌است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D6CC1C-54F1-1141-BEB3-A8EEF9A9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348163"/>
            <a:ext cx="44196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E37FF-51EF-A444-90DF-F076F779159A}"/>
              </a:ext>
            </a:extLst>
          </p:cNvPr>
          <p:cNvSpPr txBox="1"/>
          <p:nvPr/>
        </p:nvSpPr>
        <p:spPr>
          <a:xfrm>
            <a:off x="3048000" y="3289896"/>
            <a:ext cx="2162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5, 7, 3, 11, 2, 8, 9, 10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5, 7, 3, 11, 8, 2, 9, 10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5, 7, 3, 11, 2, </a:t>
            </a:r>
            <a:r>
              <a:rPr lang="en-US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8,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22172-75F4-3B4A-9934-3FFFF9FD14A2}"/>
              </a:ext>
            </a:extLst>
          </p:cNvPr>
          <p:cNvSpPr txBox="1"/>
          <p:nvPr/>
        </p:nvSpPr>
        <p:spPr>
          <a:xfrm>
            <a:off x="1026293" y="3289896"/>
            <a:ext cx="2021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مرتب‌‌سازی قابل قبول</a:t>
            </a:r>
          </a:p>
          <a:p>
            <a:pPr algn="r" rtl="1"/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مرتب‌سازی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قابل قبول</a:t>
            </a:r>
          </a:p>
          <a:p>
            <a:pPr algn="r" rtl="1"/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مرتب‌سازی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غیر قابل قبول</a:t>
            </a:r>
          </a:p>
        </p:txBody>
      </p:sp>
    </p:spTree>
    <p:extLst>
      <p:ext uri="{BB962C8B-B14F-4D97-AF65-F5344CB8AC3E}">
        <p14:creationId xmlns:p14="http://schemas.microsoft.com/office/powerpoint/2010/main" val="1497524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r>
              <a:rPr lang="en-US" sz="4000" dirty="0">
                <a:latin typeface="IRTitr" panose="02000506000000020002" pitchFamily="2" charset="-78"/>
                <a:cs typeface="IRTitr" panose="02000506000000020002" pitchFamily="2" charset="-78"/>
              </a:rPr>
              <a:t>.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مرتب سازی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توپولوژی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توپولوژیک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مرتب سازی رئوس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جهت‌دار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طوقه و بدون دور است به طوری که هر راس قبل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رئوسی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میاید که به آنها یال خروجی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داده‌است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پاسخ: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 سطح اول!</a:t>
            </a:r>
            <a:endParaRPr lang="en-US" dirty="0">
              <a:solidFill>
                <a:schemeClr val="bg2">
                  <a:lumMod val="50000"/>
                </a:schemeClr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D6CC1C-54F1-1141-BEB3-A8EEF9A90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4348163"/>
            <a:ext cx="4419600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E37FF-51EF-A444-90DF-F076F779159A}"/>
              </a:ext>
            </a:extLst>
          </p:cNvPr>
          <p:cNvSpPr txBox="1"/>
          <p:nvPr/>
        </p:nvSpPr>
        <p:spPr>
          <a:xfrm>
            <a:off x="3048000" y="3289896"/>
            <a:ext cx="2162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5, 7, 3, 11, 2, 8, 9, 10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5, 7, 3, 11, 8, 2, 9, 10</a:t>
            </a: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5, 7, 3, 11, 2, </a:t>
            </a:r>
            <a:r>
              <a:rPr lang="en-US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8,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22172-75F4-3B4A-9934-3FFFF9FD14A2}"/>
              </a:ext>
            </a:extLst>
          </p:cNvPr>
          <p:cNvSpPr txBox="1"/>
          <p:nvPr/>
        </p:nvSpPr>
        <p:spPr>
          <a:xfrm>
            <a:off x="1026293" y="3289896"/>
            <a:ext cx="2021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مرتب‌‌سازی قابل قبول</a:t>
            </a:r>
          </a:p>
          <a:p>
            <a:pPr algn="r" rtl="1"/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مرتب‌سازی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قابل قبول</a:t>
            </a:r>
          </a:p>
          <a:p>
            <a:pPr algn="r" rtl="1"/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مرتب‌سازی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غیر قابل قبول</a:t>
            </a:r>
          </a:p>
        </p:txBody>
      </p:sp>
    </p:spTree>
    <p:extLst>
      <p:ext uri="{BB962C8B-B14F-4D97-AF65-F5344CB8AC3E}">
        <p14:creationId xmlns:p14="http://schemas.microsoft.com/office/powerpoint/2010/main" val="2120467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گراف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بدون جهت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جهت یال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راس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راس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همان یال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راس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راس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 و به دو صورت (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v, 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یا (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u, 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) نمایش داده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واقع ترتیب رئوس در بیان یک یال مهم نبوده و زوج رئوس، زوج مرتب نیستند. به عبارت بهتر (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v, u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=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(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u, v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) 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2D2528-9BA8-8742-B7BE-D139933C9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7048" y="2877344"/>
            <a:ext cx="1295400" cy="224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31F2E-BD2D-D14E-B68F-0B02B8A89220}"/>
              </a:ext>
            </a:extLst>
          </p:cNvPr>
          <p:cNvSpPr txBox="1"/>
          <p:nvPr/>
        </p:nvSpPr>
        <p:spPr>
          <a:xfrm>
            <a:off x="2719552" y="3429000"/>
            <a:ext cx="3836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V(G)={1,2,3,4}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E(G) ={(1,2), (2,3), (1,4), (3,4)}</a:t>
            </a:r>
          </a:p>
        </p:txBody>
      </p:sp>
    </p:spTree>
    <p:extLst>
      <p:ext uri="{BB962C8B-B14F-4D97-AF65-F5344CB8AC3E}">
        <p14:creationId xmlns:p14="http://schemas.microsoft.com/office/powerpoint/2010/main" val="249109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گراف‌ها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207" y="1825625"/>
            <a:ext cx="8095593" cy="4351338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0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(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Graph traversal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) در حالت کلی به معنی گذشتن و دیدن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راس‌های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 و معمولا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از طریق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موجود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انجام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just" rtl="1">
              <a:lnSpc>
                <a:spcPct val="10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معمولا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تنهایی ارزش خاصی ندارد و هدف از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، محاسبه یا پیدا کردن چیز دیگری است. 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" rtl="1">
              <a:lnSpc>
                <a:spcPct val="10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برای مثال شاید با نگاه کردن به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بتوانید خواص آن را پیدا کنید و مسئله را حل کنید؛ اما در کامپیوتر به دلیل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محدودیت‌هابه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همین راحتی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نمی‌توان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این کار را کرد.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الگوریتم‌های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حرکت روی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پیدا کردن خواص آن به ما کمک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A229D38-C1B0-6648-A40F-AF46DF0A86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55" r="76668" b="54014"/>
          <a:stretch/>
        </p:blipFill>
        <p:spPr>
          <a:xfrm>
            <a:off x="927538" y="365125"/>
            <a:ext cx="1610710" cy="19681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8A586FC-3CE9-2B44-BBB5-3286A7EA89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908" b="20569"/>
          <a:stretch/>
        </p:blipFill>
        <p:spPr>
          <a:xfrm>
            <a:off x="838200" y="3093326"/>
            <a:ext cx="1789386" cy="339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پیمایش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گراف‌ها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sz="3200" b="1" dirty="0">
                <a:latin typeface="IRMitra" panose="02000506000000020002" pitchFamily="2" charset="-78"/>
                <a:cs typeface="IRMitra" panose="02000506000000020002" pitchFamily="2" charset="-78"/>
              </a:rPr>
              <a:t>انواع </a:t>
            </a:r>
            <a:r>
              <a:rPr lang="fa-IR" sz="3200" b="1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3200" b="1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sz="900" b="1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lvl="1" algn="r" rtl="1">
              <a:lnSpc>
                <a:spcPct val="100000"/>
              </a:lnSpc>
            </a:pP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سطح اول 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BFS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): به کمک ساختار صف</a:t>
            </a:r>
          </a:p>
          <a:p>
            <a:pPr lvl="1" algn="r" rtl="1">
              <a:lnSpc>
                <a:spcPct val="100000"/>
              </a:lnSpc>
            </a:pP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عمق اول (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DFS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به کمک ساختار پشته</a:t>
            </a:r>
          </a:p>
          <a:p>
            <a:pPr marL="457200" lvl="1" indent="0" algn="r" rtl="1">
              <a:lnSpc>
                <a:spcPct val="100000"/>
              </a:lnSpc>
              <a:buNone/>
            </a:pPr>
            <a:endParaRPr lang="fa-IR" sz="11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مرتبه اجرایی: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lvl="1" algn="r" rtl="1">
              <a:lnSpc>
                <a:spcPct val="100000"/>
              </a:lnSpc>
            </a:pP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اگر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توسط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ماتریس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مجاورت ارائه شود،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آن‌گاه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زمان لازم برای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O(n</a:t>
            </a:r>
            <a:r>
              <a:rPr lang="en-US" sz="28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lvl="1" algn="r" rtl="1">
              <a:lnSpc>
                <a:spcPct val="100000"/>
              </a:lnSpc>
            </a:pP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اگر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توسط لیست مجاورت ارائه شود،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آن‌گاه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زمان لازم برای </a:t>
            </a:r>
            <a:r>
              <a:rPr lang="fa-IR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O(</a:t>
            </a:r>
            <a:r>
              <a:rPr lang="en-US" sz="2800" dirty="0" err="1">
                <a:latin typeface="IRMitra" panose="02000506000000020002" pitchFamily="2" charset="-78"/>
                <a:cs typeface="IRMitra" panose="02000506000000020002" pitchFamily="2" charset="-78"/>
              </a:rPr>
              <a:t>n+e</a:t>
            </a:r>
            <a:r>
              <a:rPr lang="en-US" sz="2800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sz="2800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lvl="2" algn="r" rtl="1">
              <a:lnSpc>
                <a:spcPct val="100000"/>
              </a:lnSpc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از آنجا که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e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حداکثر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O(n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است(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کامل) پس در بدترین حالت زمان اجرایی برابر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O(n</a:t>
            </a:r>
            <a:r>
              <a:rPr lang="en-US" sz="2400" baseline="30000" dirty="0">
                <a:latin typeface="IRMitra" panose="02000506000000020002" pitchFamily="2" charset="-78"/>
                <a:cs typeface="IRMitra" panose="02000506000000020002" pitchFamily="2" charset="-78"/>
              </a:rPr>
              <a:t>2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</p:txBody>
      </p:sp>
    </p:spTree>
    <p:extLst>
      <p:ext uri="{BB962C8B-B14F-4D97-AF65-F5344CB8AC3E}">
        <p14:creationId xmlns:p14="http://schemas.microsoft.com/office/powerpoint/2010/main" val="1148558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latin typeface="IRRoya" panose="02000503000000020002" pitchFamily="2" charset="-78"/>
                <a:ea typeface="Cambria Math" panose="02040503050406030204" pitchFamily="18" charset="0"/>
                <a:cs typeface="IRRoya" panose="02000503000000020002" pitchFamily="2" charset="-78"/>
              </a:rPr>
              <a:t>Breath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۱.	راس شروع را انتخاب کرده و به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صف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ملاقات اضافه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(پیش فرض راس 0)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۲. 	تا زمانی که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صف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ملاقات خالی نشده: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۳. 	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برای هر راس ملاقات شده، تمام رئوس همسایه آن را که تا به حال ملاقات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نشده‌اند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را، به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000" b="1" dirty="0">
                <a:latin typeface="IRMitra" panose="02000506000000020002" pitchFamily="2" charset="-78"/>
                <a:cs typeface="IRMitra" panose="02000506000000020002" pitchFamily="2" charset="-78"/>
              </a:rPr>
              <a:t>صف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ملاقات اضافه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می‌کنيم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FD6AE6-44A7-AD4C-B06C-F8EE972F597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>
                <a:latin typeface="IRTitr" panose="02000506000000020002" pitchFamily="2" charset="-78"/>
                <a:ea typeface="Cambria Math" panose="02040503050406030204" pitchFamily="18" charset="0"/>
                <a:cs typeface="IRTitr" panose="02000506000000020002" pitchFamily="2" charset="-78"/>
              </a:rPr>
              <a:t>جستجو سطح اول</a:t>
            </a:r>
            <a:endParaRPr lang="en-US" b="1" dirty="0">
              <a:latin typeface="IRTitr" panose="02000506000000020002" pitchFamily="2" charset="-78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CBFFA76-6721-3545-9D32-08187C8F3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4797" y="3586163"/>
            <a:ext cx="1905000" cy="2590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982437-DA39-AC4E-91AB-2C6B47C2A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2203" y="3586163"/>
            <a:ext cx="1905000" cy="2590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2D94E2-3ACE-804A-9EAE-DD9EA7E24091}"/>
              </a:ext>
            </a:extLst>
          </p:cNvPr>
          <p:cNvCxnSpPr>
            <a:cxnSpLocks/>
          </p:cNvCxnSpPr>
          <p:nvPr/>
        </p:nvCxnSpPr>
        <p:spPr>
          <a:xfrm>
            <a:off x="8125905" y="5387419"/>
            <a:ext cx="160256" cy="457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64C8E9-395B-644E-BF5F-C8DB73010D60}"/>
              </a:ext>
            </a:extLst>
          </p:cNvPr>
          <p:cNvCxnSpPr>
            <a:cxnSpLocks/>
          </p:cNvCxnSpPr>
          <p:nvPr/>
        </p:nvCxnSpPr>
        <p:spPr>
          <a:xfrm flipH="1">
            <a:off x="8385142" y="5387419"/>
            <a:ext cx="160257" cy="457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5AEA6B-4A46-814F-A7DA-2A16ACBB02B7}"/>
              </a:ext>
            </a:extLst>
          </p:cNvPr>
          <p:cNvCxnSpPr>
            <a:cxnSpLocks/>
          </p:cNvCxnSpPr>
          <p:nvPr/>
        </p:nvCxnSpPr>
        <p:spPr>
          <a:xfrm flipH="1">
            <a:off x="8432276" y="5349712"/>
            <a:ext cx="556182" cy="5326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83F151-B509-F346-A64A-602038A33A18}"/>
              </a:ext>
            </a:extLst>
          </p:cNvPr>
          <p:cNvSpPr txBox="1"/>
          <p:nvPr/>
        </p:nvSpPr>
        <p:spPr>
          <a:xfrm>
            <a:off x="5148464" y="4512231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0, 1, 2, 3, 4, 5, 6, 7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2672A4-805B-7A4A-9556-0418A0CE349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809797" y="4881563"/>
            <a:ext cx="25724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093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latin typeface="IRRoya" panose="02000503000000020002" pitchFamily="2" charset="-78"/>
                <a:ea typeface="Cambria Math" panose="02040503050406030204" pitchFamily="18" charset="0"/>
                <a:cs typeface="IRRoya" panose="02000503000000020002" pitchFamily="2" charset="-78"/>
              </a:rPr>
              <a:t>Breath First 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FD6AE6-44A7-AD4C-B06C-F8EE972F597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>
                <a:latin typeface="IRTitr" panose="02000506000000020002" pitchFamily="2" charset="-78"/>
                <a:ea typeface="Cambria Math" panose="02040503050406030204" pitchFamily="18" charset="0"/>
                <a:cs typeface="IRTitr" panose="02000506000000020002" pitchFamily="2" charset="-78"/>
              </a:rPr>
              <a:t>جستجو سطح اول</a:t>
            </a:r>
            <a:endParaRPr lang="en-US" b="1" dirty="0">
              <a:latin typeface="IRTitr" panose="02000506000000020002" pitchFamily="2" charset="-78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CBFFA76-6721-3545-9D32-08187C8F3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394" y="3586163"/>
            <a:ext cx="1905000" cy="2590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982437-DA39-AC4E-91AB-2C6B47C2A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8800" y="3586163"/>
            <a:ext cx="1905000" cy="2590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2D94E2-3ACE-804A-9EAE-DD9EA7E24091}"/>
              </a:ext>
            </a:extLst>
          </p:cNvPr>
          <p:cNvCxnSpPr>
            <a:cxnSpLocks/>
          </p:cNvCxnSpPr>
          <p:nvPr/>
        </p:nvCxnSpPr>
        <p:spPr>
          <a:xfrm>
            <a:off x="10192502" y="5387419"/>
            <a:ext cx="160256" cy="457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64C8E9-395B-644E-BF5F-C8DB73010D60}"/>
              </a:ext>
            </a:extLst>
          </p:cNvPr>
          <p:cNvCxnSpPr>
            <a:cxnSpLocks/>
          </p:cNvCxnSpPr>
          <p:nvPr/>
        </p:nvCxnSpPr>
        <p:spPr>
          <a:xfrm flipH="1">
            <a:off x="10451739" y="5387419"/>
            <a:ext cx="160257" cy="457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5AEA6B-4A46-814F-A7DA-2A16ACBB02B7}"/>
              </a:ext>
            </a:extLst>
          </p:cNvPr>
          <p:cNvCxnSpPr>
            <a:cxnSpLocks/>
          </p:cNvCxnSpPr>
          <p:nvPr/>
        </p:nvCxnSpPr>
        <p:spPr>
          <a:xfrm flipH="1">
            <a:off x="10498873" y="5349712"/>
            <a:ext cx="556182" cy="5326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83F151-B509-F346-A64A-602038A33A18}"/>
              </a:ext>
            </a:extLst>
          </p:cNvPr>
          <p:cNvSpPr txBox="1"/>
          <p:nvPr/>
        </p:nvSpPr>
        <p:spPr>
          <a:xfrm>
            <a:off x="7215061" y="4512231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0, 1, 2, 3, 4, 5, 6, 7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2672A4-805B-7A4A-9556-0418A0CE349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876394" y="4881563"/>
            <a:ext cx="25724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9BF495F-55C6-1E4E-9242-F041539C8592}"/>
              </a:ext>
            </a:extLst>
          </p:cNvPr>
          <p:cNvSpPr/>
          <p:nvPr/>
        </p:nvSpPr>
        <p:spPr>
          <a:xfrm>
            <a:off x="838200" y="1800625"/>
            <a:ext cx="4759712" cy="3256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BFS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0070C1"/>
                </a:solidFill>
                <a:latin typeface=" Courier New"/>
              </a:rPr>
              <a:t>Q 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 </a:t>
            </a:r>
            <a:r>
              <a:rPr lang="en-US" b="1" dirty="0">
                <a:solidFill>
                  <a:srgbClr val="257F99"/>
                </a:solidFill>
                <a:latin typeface=" Courier New"/>
              </a:rPr>
              <a:t>empty Queue</a:t>
            </a:r>
          </a:p>
          <a:p>
            <a:pPr lvl="1"/>
            <a:r>
              <a:rPr lang="en-US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.push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)!=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.pop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()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adj[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3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4"/>
            <a:r>
              <a:rPr lang="en-US" b="1" dirty="0" err="1">
                <a:solidFill>
                  <a:srgbClr val="0070C1"/>
                </a:solidFill>
                <a:latin typeface=" Courier New"/>
              </a:rPr>
              <a:t>Q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.push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4"/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6413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ترتیب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سطح اول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روبرو از چپ به راست کدام است؟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0, 1, 3, 2, 4, 5, 6, 7, 8, 9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0, 1, 3, 2, 4, 5, 7, 6, 8, 9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0, 1, 2, 3, 4, 5, 6, 7, 8, 9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0, 1, 3, 2, 4, 5, 7, 6, 9, 8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6DB1D90-63FE-5A4E-AE1F-E4030F4BF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04225"/>
            <a:ext cx="1875263" cy="37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4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IRRoya" panose="02000503000000020002" pitchFamily="2" charset="-78"/>
                <a:ea typeface="Cambria Math" panose="02040503050406030204" pitchFamily="18" charset="0"/>
                <a:cs typeface="IRRoya" panose="02000503000000020002" pitchFamily="2" charset="-78"/>
              </a:rPr>
              <a:t>Depth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۱.	راس شروع را انتخاب کرده و به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پشته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ملاقات اضافه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(پیش فرض راس 0)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۲. 	تا زمانی که </a:t>
            </a:r>
            <a:r>
              <a:rPr lang="fa-IR" sz="2400" b="1" dirty="0">
                <a:latin typeface="IRMitra" panose="02000506000000020002" pitchFamily="2" charset="-78"/>
                <a:cs typeface="IRMitra" panose="02000506000000020002" pitchFamily="2" charset="-78"/>
              </a:rPr>
              <a:t>پشته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ملاقات خالی نشده: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۳. 	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برای هر راس ملاقات شده، تمام رئوس همسایه آن را که تا به حال ملاقات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نشده‌اند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را، به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000" b="1" dirty="0">
                <a:latin typeface="IRMitra" panose="02000506000000020002" pitchFamily="2" charset="-78"/>
                <a:cs typeface="IRMitra" panose="02000506000000020002" pitchFamily="2" charset="-78"/>
              </a:rPr>
              <a:t>پشته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ملاقات اضافه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می‌کنيم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FD6AE6-44A7-AD4C-B06C-F8EE972F597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>
                <a:latin typeface="IRTitr" panose="02000506000000020002" pitchFamily="2" charset="-78"/>
                <a:ea typeface="Cambria Math" panose="02040503050406030204" pitchFamily="18" charset="0"/>
                <a:cs typeface="IRTitr" panose="02000506000000020002" pitchFamily="2" charset="-78"/>
              </a:rPr>
              <a:t>جستجو عمق اول</a:t>
            </a:r>
            <a:endParaRPr lang="en-US" b="1" dirty="0">
              <a:latin typeface="IRTitr" panose="02000506000000020002" pitchFamily="2" charset="-78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CBFFA76-6721-3545-9D32-08187C8F3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4797" y="3586163"/>
            <a:ext cx="1905000" cy="2590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982437-DA39-AC4E-91AB-2C6B47C2A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2203" y="3586163"/>
            <a:ext cx="1905000" cy="2590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2D94E2-3ACE-804A-9EAE-DD9EA7E24091}"/>
              </a:ext>
            </a:extLst>
          </p:cNvPr>
          <p:cNvCxnSpPr>
            <a:cxnSpLocks/>
          </p:cNvCxnSpPr>
          <p:nvPr/>
        </p:nvCxnSpPr>
        <p:spPr>
          <a:xfrm>
            <a:off x="8072284" y="4657535"/>
            <a:ext cx="0" cy="4480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64C8E9-395B-644E-BF5F-C8DB73010D60}"/>
              </a:ext>
            </a:extLst>
          </p:cNvPr>
          <p:cNvCxnSpPr>
            <a:cxnSpLocks/>
          </p:cNvCxnSpPr>
          <p:nvPr/>
        </p:nvCxnSpPr>
        <p:spPr>
          <a:xfrm>
            <a:off x="8391112" y="3910988"/>
            <a:ext cx="161362" cy="46270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5AEA6B-4A46-814F-A7DA-2A16ACBB02B7}"/>
              </a:ext>
            </a:extLst>
          </p:cNvPr>
          <p:cNvCxnSpPr>
            <a:cxnSpLocks/>
          </p:cNvCxnSpPr>
          <p:nvPr/>
        </p:nvCxnSpPr>
        <p:spPr>
          <a:xfrm flipH="1">
            <a:off x="8432276" y="5349712"/>
            <a:ext cx="556182" cy="5326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83F151-B509-F346-A64A-602038A33A18}"/>
              </a:ext>
            </a:extLst>
          </p:cNvPr>
          <p:cNvSpPr txBox="1"/>
          <p:nvPr/>
        </p:nvSpPr>
        <p:spPr>
          <a:xfrm>
            <a:off x="5148464" y="451223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0, 1, 3, 7, 4, 5, 2, 6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2672A4-805B-7A4A-9556-0418A0CE349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809797" y="4881563"/>
            <a:ext cx="25724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431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latin typeface="IRRoya" panose="02000503000000020002" pitchFamily="2" charset="-78"/>
                <a:ea typeface="Cambria Math" panose="02040503050406030204" pitchFamily="18" charset="0"/>
                <a:cs typeface="IRRoya" panose="02000503000000020002" pitchFamily="2" charset="-78"/>
              </a:rPr>
              <a:t>Depth First Search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FD6AE6-44A7-AD4C-B06C-F8EE972F5975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>
                <a:latin typeface="IRTitr" panose="02000506000000020002" pitchFamily="2" charset="-78"/>
                <a:ea typeface="Cambria Math" panose="02040503050406030204" pitchFamily="18" charset="0"/>
                <a:cs typeface="IRTitr" panose="02000506000000020002" pitchFamily="2" charset="-78"/>
              </a:rPr>
              <a:t>جستجو عمق اول</a:t>
            </a:r>
            <a:endParaRPr lang="en-US" b="1" dirty="0">
              <a:latin typeface="IRTitr" panose="02000506000000020002" pitchFamily="2" charset="-78"/>
              <a:ea typeface="Cambria Math" panose="02040503050406030204" pitchFamily="18" charset="0"/>
              <a:cs typeface="IRTitr" panose="02000506000000020002" pitchFamily="2" charset="-78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A5BB0B9-385C-0842-BF2F-3F6D4E491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394" y="3586163"/>
            <a:ext cx="1905000" cy="25908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D9B5A7F-0150-E041-959D-115A88E82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8800" y="3586163"/>
            <a:ext cx="1905000" cy="25908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2FFBB4-A685-8843-BB2D-805137FD6BCE}"/>
              </a:ext>
            </a:extLst>
          </p:cNvPr>
          <p:cNvCxnSpPr>
            <a:cxnSpLocks/>
          </p:cNvCxnSpPr>
          <p:nvPr/>
        </p:nvCxnSpPr>
        <p:spPr>
          <a:xfrm>
            <a:off x="10138881" y="4657535"/>
            <a:ext cx="0" cy="4480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92DD99-FF44-3247-B2F6-5BE37BDA4DE0}"/>
              </a:ext>
            </a:extLst>
          </p:cNvPr>
          <p:cNvCxnSpPr>
            <a:cxnSpLocks/>
          </p:cNvCxnSpPr>
          <p:nvPr/>
        </p:nvCxnSpPr>
        <p:spPr>
          <a:xfrm>
            <a:off x="10457709" y="3910988"/>
            <a:ext cx="161362" cy="46270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BD329C-1867-174E-92E5-FDBA1BF2BFA7}"/>
              </a:ext>
            </a:extLst>
          </p:cNvPr>
          <p:cNvCxnSpPr>
            <a:cxnSpLocks/>
          </p:cNvCxnSpPr>
          <p:nvPr/>
        </p:nvCxnSpPr>
        <p:spPr>
          <a:xfrm flipH="1">
            <a:off x="10498873" y="5349712"/>
            <a:ext cx="556182" cy="5326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37FD3C-7E46-884B-82A4-FFFF816C038C}"/>
              </a:ext>
            </a:extLst>
          </p:cNvPr>
          <p:cNvSpPr txBox="1"/>
          <p:nvPr/>
        </p:nvSpPr>
        <p:spPr>
          <a:xfrm>
            <a:off x="7215061" y="451223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0, 1, 3, 7, 4, 5, 2, 6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560610-E02F-5A40-8255-DB69BC6D240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876394" y="4881563"/>
            <a:ext cx="257240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9BF495F-55C6-1E4E-9242-F041539C8592}"/>
              </a:ext>
            </a:extLst>
          </p:cNvPr>
          <p:cNvSpPr/>
          <p:nvPr/>
        </p:nvSpPr>
        <p:spPr>
          <a:xfrm>
            <a:off x="838200" y="1800625"/>
            <a:ext cx="47597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 Courier New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 Courier New"/>
              </a:rPr>
              <a:t>DFS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1"/>
            <a:r>
              <a:rPr lang="en-US" b="1" dirty="0">
                <a:solidFill>
                  <a:srgbClr val="0070C1"/>
                </a:solidFill>
                <a:latin typeface=" Courier New"/>
              </a:rPr>
              <a:t>S 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 </a:t>
            </a:r>
            <a:r>
              <a:rPr lang="en-US" b="1" dirty="0">
                <a:solidFill>
                  <a:srgbClr val="257F99"/>
                </a:solidFill>
                <a:latin typeface=" Courier New"/>
              </a:rPr>
              <a:t>empty Stack</a:t>
            </a:r>
          </a:p>
          <a:p>
            <a:pPr lvl="1"/>
            <a:r>
              <a:rPr lang="en-US" b="1" dirty="0" err="1">
                <a:solidFill>
                  <a:srgbClr val="0070C1"/>
                </a:solidFill>
                <a:latin typeface=" Courier New"/>
              </a:rPr>
              <a:t>S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.push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while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 err="1">
                <a:solidFill>
                  <a:srgbClr val="795E26"/>
                </a:solidFill>
                <a:latin typeface=" Courier New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70C1"/>
                </a:solidFill>
                <a:latin typeface=" Courier New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)!=</a:t>
            </a:r>
            <a:r>
              <a:rPr lang="en-US" b="1" dirty="0">
                <a:solidFill>
                  <a:srgbClr val="098658"/>
                </a:solidFill>
                <a:latin typeface=" Courier New"/>
              </a:rPr>
              <a:t>0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=</a:t>
            </a:r>
            <a:r>
              <a:rPr lang="en-US" b="1" dirty="0" err="1">
                <a:solidFill>
                  <a:srgbClr val="0070C1"/>
                </a:solidFill>
                <a:latin typeface=" Courier New"/>
              </a:rPr>
              <a:t>S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.pop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()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True</a:t>
            </a:r>
            <a:endParaRPr lang="en-US" b="1" dirty="0">
              <a:solidFill>
                <a:srgbClr val="000000"/>
              </a:solidFill>
              <a:latin typeface=" Courier New"/>
            </a:endParaRPr>
          </a:p>
          <a:p>
            <a:pPr lvl="2"/>
            <a:r>
              <a:rPr lang="en-US" b="1" dirty="0">
                <a:solidFill>
                  <a:srgbClr val="AF00DB"/>
                </a:solidFill>
                <a:latin typeface=" Courier New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 Courier New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 adj[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]:</a:t>
            </a:r>
          </a:p>
          <a:p>
            <a:pPr lvl="3"/>
            <a:r>
              <a:rPr lang="en-US" b="1" dirty="0">
                <a:solidFill>
                  <a:srgbClr val="AF00DB"/>
                </a:solidFill>
                <a:latin typeface=" Courier New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visited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]==</a:t>
            </a:r>
            <a:r>
              <a:rPr lang="en-US" b="1" dirty="0">
                <a:solidFill>
                  <a:srgbClr val="0000FF"/>
                </a:solidFill>
                <a:latin typeface=" Courier New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):</a:t>
            </a:r>
          </a:p>
          <a:p>
            <a:pPr lvl="4"/>
            <a:r>
              <a:rPr lang="en-US" b="1" dirty="0" err="1">
                <a:solidFill>
                  <a:srgbClr val="0070C1"/>
                </a:solidFill>
                <a:latin typeface=" Courier New"/>
              </a:rPr>
              <a:t>S</a:t>
            </a:r>
            <a:r>
              <a:rPr lang="en-US" b="1" dirty="0" err="1">
                <a:solidFill>
                  <a:srgbClr val="000000"/>
                </a:solidFill>
                <a:latin typeface=" Courier New"/>
              </a:rPr>
              <a:t>.push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 Courier New"/>
              </a:rPr>
              <a:t>u</a:t>
            </a:r>
            <a:r>
              <a:rPr lang="en-US" b="1" dirty="0">
                <a:solidFill>
                  <a:srgbClr val="000000"/>
                </a:solidFill>
                <a:latin typeface=" Courier New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 Courier New"/>
              </a:rPr>
              <a:t>return</a:t>
            </a:r>
            <a:endParaRPr lang="en-US" b="1" dirty="0">
              <a:solidFill>
                <a:srgbClr val="000000"/>
              </a:solidFill>
              <a:effectLst/>
              <a:latin typeface=" Courier New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3198B6-196B-864A-BDD6-54C038BE1008}"/>
              </a:ext>
            </a:extLst>
          </p:cNvPr>
          <p:cNvCxnSpPr/>
          <p:nvPr/>
        </p:nvCxnSpPr>
        <p:spPr>
          <a:xfrm>
            <a:off x="1160060" y="3599811"/>
            <a:ext cx="586853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B413C9-AEE1-0442-94F4-D63A5880C06F}"/>
              </a:ext>
            </a:extLst>
          </p:cNvPr>
          <p:cNvCxnSpPr/>
          <p:nvPr/>
        </p:nvCxnSpPr>
        <p:spPr>
          <a:xfrm flipH="1">
            <a:off x="3521122" y="2224585"/>
            <a:ext cx="640080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937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ترتیب ملاقات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عمق اول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روبرو از چپ به راست کدام است؟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۱)	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0, 1, 2, 3, 4, 5, 6, 7, 8, 9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۲)	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0, 1, 2, 4, 3, 5, 7, 6, 8, 9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۳)	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0, 1, 2, 3, 4, 5, 6, 7, 9, 8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۴)	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0, 1, 3, 2, 4, 5, 7, 6, 8, 9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6DB1D90-63FE-5A4E-AE1F-E4030F4BF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04225"/>
            <a:ext cx="1875263" cy="379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9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پوشا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کمینه 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(MST: Minimum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Spaning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Tree)</a:t>
            </a:r>
            <a:endParaRPr lang="en-US" sz="4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rtl="1"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پیمایش‌های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وزن‌دار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منجر به تولید درختان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پوشا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n-1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یال و با هزینه های متفاوت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؛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بنابر‌این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مسئله اینگونه ایجاد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pPr marL="0" indent="0" algn="just" rtl="1">
              <a:buNone/>
            </a:pPr>
            <a:r>
              <a:rPr lang="fa-IR" b="1" dirty="0">
                <a:latin typeface="IRMitra" panose="02000506000000020002" pitchFamily="2" charset="-78"/>
                <a:cs typeface="IRMitra" panose="02000506000000020002" pitchFamily="2" charset="-78"/>
              </a:rPr>
              <a:t>سوال.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فرض کنید به ما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وزن دار داده شده و از ما خواسته شده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زیردرخت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فراگیری از آن را پیدا کنیم که مجموع وزن یال های آن کمینه باشد.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D9509C-26B9-5543-A62F-234A2BEA8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428999"/>
            <a:ext cx="2747963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4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مسئله: درخت </a:t>
            </a:r>
            <a:r>
              <a:rPr lang="fa-IR" sz="4000" dirty="0" err="1">
                <a:latin typeface="IRTitr" panose="02000506000000020002" pitchFamily="2" charset="-78"/>
                <a:cs typeface="IRTitr" panose="02000506000000020002" pitchFamily="2" charset="-78"/>
              </a:rPr>
              <a:t>پوشا</a:t>
            </a:r>
            <a:r>
              <a:rPr lang="fa-IR" sz="4000" dirty="0">
                <a:latin typeface="IRTitr" panose="02000506000000020002" pitchFamily="2" charset="-78"/>
                <a:cs typeface="IRTitr" panose="02000506000000020002" pitchFamily="2" charset="-78"/>
              </a:rPr>
              <a:t> کمینه 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(MST: Minimum </a:t>
            </a:r>
            <a:r>
              <a:rPr lang="en-US" sz="2800" dirty="0" err="1">
                <a:latin typeface="IRRoya" panose="02000503000000020002" pitchFamily="2" charset="-78"/>
                <a:cs typeface="IRRoya" panose="02000503000000020002" pitchFamily="2" charset="-78"/>
              </a:rPr>
              <a:t>Spaning</a:t>
            </a:r>
            <a:r>
              <a:rPr lang="en-US" sz="2800" dirty="0">
                <a:latin typeface="IRRoya" panose="02000503000000020002" pitchFamily="2" charset="-78"/>
                <a:cs typeface="IRRoya" panose="02000503000000020002" pitchFamily="2" charset="-78"/>
              </a:rPr>
              <a:t> Tree)</a:t>
            </a:r>
            <a:endParaRPr lang="en-US" sz="4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147" y="1825625"/>
            <a:ext cx="7911653" cy="4351338"/>
          </a:xfrm>
        </p:spPr>
        <p:txBody>
          <a:bodyPr/>
          <a:lstStyle/>
          <a:p>
            <a:pPr marL="0" indent="0" algn="just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عنوان مثال فرض کنید یک شبکه راه آهن که تعدادی شهر را به یکدیگر متصل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دست احداث است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داشتن هزینه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ij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مربوط به احداث خط مستقیم بین شهرهای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j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en-US" baseline="-25000" dirty="0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شبکه را طوری طراحی کنیم که مجموع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هزینه‌های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ساخت به کمترین مقدار خود برسد.</a:t>
            </a:r>
          </a:p>
          <a:p>
            <a:pPr marL="0" indent="0" algn="just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 در نظر گرفتن هر شهر به عنوان یک راس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وزن دار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وزن‌های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w(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,v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j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)=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C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ij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مسئله به یافتن یک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فراگیر همبند با کمترین وزن در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منجر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pic>
        <p:nvPicPr>
          <p:cNvPr id="8200" name="Picture 8" descr="متروی شیراز - ویکی‌پدیا، دانشنامهٔ آزاد">
            <a:extLst>
              <a:ext uri="{FF2B5EF4-FFF2-40B4-BE49-F238E27FC236}">
                <a16:creationId xmlns:a16="http://schemas.microsoft.com/office/drawing/2014/main" id="{BFA7F123-F55E-5940-BB39-D14E5EB37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51" y="2347283"/>
            <a:ext cx="2094319" cy="273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90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گراف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جهت‌دار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(Digraph)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جهت‌دار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هر یال از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زوج مرتب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u,v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نمایش داده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sz="10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sz="10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sz="10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بنابراین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(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u,v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v,u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دو یال متفاوت را نمایش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به عبارت بهتر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(v, u)≠(u, v)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31F2E-BD2D-D14E-B68F-0B02B8A89220}"/>
              </a:ext>
            </a:extLst>
          </p:cNvPr>
          <p:cNvSpPr txBox="1"/>
          <p:nvPr/>
        </p:nvSpPr>
        <p:spPr>
          <a:xfrm>
            <a:off x="2719552" y="3429000"/>
            <a:ext cx="3836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V(G)={1,2,3}</a:t>
            </a: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E(G) ={(1,2), (2,1), (2,3)}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6E5EB83-4E47-6E42-AA57-BA5D8F5AB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8614" y="2976265"/>
            <a:ext cx="2692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3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کراسکال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Kruskal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روش،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پوشای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کمینه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یال به یال ساخته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تا دقیقاً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n-1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یال برای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آن انتخاب شود:</a:t>
            </a: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تمام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یال‌ها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را به ترتیب صعودی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وزن‌شان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مرتب کن.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کمینه یال بررسی نشده، یعنی یال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u,v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را انتخاب کن.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اگر اضافه کردن آن به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T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دور ایجاد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نمی‌کند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 آن به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T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اضافه کن.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اگر هنوز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n-1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یال انتخاب نشده به شماره ۳ برو.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پایان.</a:t>
            </a:r>
          </a:p>
        </p:txBody>
      </p:sp>
    </p:spTree>
    <p:extLst>
      <p:ext uri="{BB962C8B-B14F-4D97-AF65-F5344CB8AC3E}">
        <p14:creationId xmlns:p14="http://schemas.microsoft.com/office/powerpoint/2010/main" val="3219007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کراسکال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Kruskal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این روش،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پوشای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کمینه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یال به یال ساخته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تا دقیقاً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n-1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یال برای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آن انتخاب شود:</a:t>
            </a:r>
          </a:p>
          <a:p>
            <a:pPr marL="0" indent="0" algn="r" rtl="1"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تمام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یال‌ها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را به ترتیب صعودی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وزن‌شان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مرتب کن.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کمینه یال بررسی نشده، یعنی یال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u,v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را انتخاب کن.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اگر اضافه کردن آن به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T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دور ایجاد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نمی‌کند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، آن به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T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اضافه کن.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اگر هنوز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n-1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یال انتخاب نشده به شماره ۳ برو.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پایان.</a:t>
            </a:r>
          </a:p>
          <a:p>
            <a:pPr marL="0" indent="0" algn="r" rtl="1">
              <a:buNone/>
            </a:pPr>
            <a:endParaRPr lang="fa-IR" sz="2000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indent="0" algn="r" rtl="1">
              <a:buNone/>
            </a:pP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صحت درستی جواب این </a:t>
            </a:r>
            <a:r>
              <a:rPr lang="fa-IR" sz="2000" dirty="0" err="1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؟</a:t>
            </a:r>
          </a:p>
          <a:p>
            <a:pPr marL="0" indent="0" algn="r" rtl="1">
              <a:buNone/>
            </a:pPr>
            <a:r>
              <a:rPr lang="fa-IR" sz="2000" dirty="0">
                <a:solidFill>
                  <a:schemeClr val="bg2">
                    <a:lumMod val="50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مرتبه اجرایی آن؟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5946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کراسکال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Kruskal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A4A7220-B093-664B-8024-18D762FB8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24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کراسکال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Kruskal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2A8593-FCBE-B746-B437-A90659AC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868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کراسکال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Kruskal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BAF9F-986C-204B-A00D-2116983DB629}"/>
              </a:ext>
            </a:extLst>
          </p:cNvPr>
          <p:cNvSpPr txBox="1"/>
          <p:nvPr/>
        </p:nvSpPr>
        <p:spPr>
          <a:xfrm>
            <a:off x="10472760" y="2270234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0D6BAF5-C144-8642-BE00-C1F77FA05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32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کراسکال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Kruskal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BAF9F-986C-204B-A00D-2116983DB629}"/>
              </a:ext>
            </a:extLst>
          </p:cNvPr>
          <p:cNvSpPr txBox="1"/>
          <p:nvPr/>
        </p:nvSpPr>
        <p:spPr>
          <a:xfrm>
            <a:off x="10472760" y="2270234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0DF1071-96BA-6F47-82B6-2A0AC1346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709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کراسکال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Kruskal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BAF9F-986C-204B-A00D-2116983DB629}"/>
              </a:ext>
            </a:extLst>
          </p:cNvPr>
          <p:cNvSpPr txBox="1"/>
          <p:nvPr/>
        </p:nvSpPr>
        <p:spPr>
          <a:xfrm>
            <a:off x="10472760" y="2270234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D2AD0C-7930-D643-B2F4-7FACE42F2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79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566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کراسکال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Kruskal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BAF9F-986C-204B-A00D-2116983DB629}"/>
              </a:ext>
            </a:extLst>
          </p:cNvPr>
          <p:cNvSpPr txBox="1"/>
          <p:nvPr/>
        </p:nvSpPr>
        <p:spPr>
          <a:xfrm>
            <a:off x="10472760" y="2270234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921E365-AC3B-B341-A9BF-FABD14B3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075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کراسکال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Kruskal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BAF9F-986C-204B-A00D-2116983DB629}"/>
              </a:ext>
            </a:extLst>
          </p:cNvPr>
          <p:cNvSpPr txBox="1"/>
          <p:nvPr/>
        </p:nvSpPr>
        <p:spPr>
          <a:xfrm>
            <a:off x="10472760" y="2270234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9CABCA6-D8B7-E140-8B68-B87A8B6F0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460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کراسکال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Kruskal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3BAF9F-986C-204B-A00D-2116983DB629}"/>
              </a:ext>
            </a:extLst>
          </p:cNvPr>
          <p:cNvSpPr txBox="1"/>
          <p:nvPr/>
        </p:nvSpPr>
        <p:spPr>
          <a:xfrm>
            <a:off x="10472760" y="2270234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8B54D6D-F700-D94E-8E7A-C859BA0E8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26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گراف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وزن دار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برچسب‌دار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وزن‌در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می‌گویند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اگر اطلاعاتی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آن نسبت داده شود؛ که به اطلاعات نسبت داده شده 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وزن یا هزینه یال‌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می‌گویند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به عبارتی یال های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G(V,E)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سه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تایی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u,v,w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نشان داده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،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دو سر یال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w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وزن یال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4D41B6D-7A0B-5C4A-8303-1E5D5CBAC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4750" y="3429000"/>
            <a:ext cx="73025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01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پریم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(Prim)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پرايم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یک درخت مانند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تنها شامل یک راس دلخواه 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اصلی است، شروع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سپس یک یال با کمترین هزینه به گونه ای انتخاب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sz="8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lvl="1"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یکی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رئوسش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درخت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باشد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lvl="1"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وزن آن کمینه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lvl="1" algn="r" rtl="1">
              <a:lnSpc>
                <a:spcPct val="100000"/>
              </a:lnSpc>
            </a:pPr>
            <a:endParaRPr lang="fa-IR" sz="6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عمل را تا زمانی که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شامل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n-1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باشد، ادامه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می‌دهيم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2000" b="1" dirty="0">
                <a:latin typeface="IRMitra" panose="02000506000000020002" pitchFamily="2" charset="-78"/>
                <a:cs typeface="IRMitra" panose="02000506000000020002" pitchFamily="2" charset="-78"/>
              </a:rPr>
              <a:t>توجه: 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برای اطمینان از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که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یال‌های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اضافه شده تشکیل یک دور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نمی‌دهند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، در هر مرحله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یالی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مانند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(</a:t>
            </a:r>
            <a:r>
              <a:rPr lang="en-US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u,v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با هزینه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مینیمم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را به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گونه‌ای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انتخاب </a:t>
            </a:r>
            <a:r>
              <a:rPr lang="fa-IR" sz="20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که دقیقاً یکی از رئوس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یا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در </a:t>
            </a:r>
            <a:r>
              <a:rPr lang="en-US" sz="2000" dirty="0">
                <a:latin typeface="IRMitra" panose="02000506000000020002" pitchFamily="2" charset="-78"/>
                <a:cs typeface="IRMitra" panose="02000506000000020002" pitchFamily="2" charset="-78"/>
              </a:rPr>
              <a:t>T</a:t>
            </a:r>
            <a:r>
              <a:rPr lang="fa-IR" sz="2000" dirty="0">
                <a:latin typeface="IRMitra" panose="02000506000000020002" pitchFamily="2" charset="-78"/>
                <a:cs typeface="IRMitra" panose="02000506000000020002" pitchFamily="2" charset="-78"/>
              </a:rPr>
              <a:t> وجود داشته باشد.</a:t>
            </a:r>
            <a:endParaRPr lang="en-US" sz="20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70050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پریم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(Prim)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87C5B9-4D73-5646-9523-8FF43E79B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55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پریم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(Prim)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678BBBE-80CE-DC44-82C8-BDE8B344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34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پریم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(Prim)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F7FD499-3DC4-4E47-B225-BED8FB67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84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پریم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(Prim)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4C3D818-1757-094F-9334-F535C156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05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پریم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(Prim)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37E39ED-478C-3149-B4B8-F7750A6B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183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پریم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(Prim)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F37325C-6DE0-3C4C-955C-5A735FB89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7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پریم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(Prim)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97C17F8-D5DE-5E4F-A722-3ACC19D02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758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الگوریتم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پریم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</a:t>
            </a:r>
            <a:r>
              <a:rPr lang="en-US" sz="3200" dirty="0">
                <a:latin typeface="IRRoya" panose="02000503000000020002" pitchFamily="2" charset="-78"/>
                <a:cs typeface="IRRoya" panose="02000503000000020002" pitchFamily="2" charset="-78"/>
              </a:rPr>
              <a:t>(Prim)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1D11BC2-B59C-BB4C-AC28-38B6D987A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60" y="1806734"/>
            <a:ext cx="523748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20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زیرگراف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H(V,E)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G(V,E)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گویم اگر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V(H) ⊆V(G)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E(H) ⊆ E(G)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باشد.</a:t>
            </a:r>
          </a:p>
          <a:p>
            <a:pPr marL="0" indent="0" algn="r" rtl="1">
              <a:buNone/>
            </a:pPr>
            <a:endParaRPr lang="en-US" sz="10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ctr" rtl="1"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	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های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:						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77C07-62E7-CE46-97FF-77E1F19DA8D7}"/>
              </a:ext>
            </a:extLst>
          </p:cNvPr>
          <p:cNvSpPr txBox="1"/>
          <p:nvPr/>
        </p:nvSpPr>
        <p:spPr>
          <a:xfrm>
            <a:off x="5638800" y="350227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DB4EA2D-3113-D34B-89C9-C4C5A534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614738"/>
            <a:ext cx="1828800" cy="1828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50E5B8A-A523-B443-B75D-7972509E9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0285" y="3674929"/>
            <a:ext cx="381000" cy="381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96460F1-DF42-C141-8047-1BDBA1535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6385" y="4664075"/>
            <a:ext cx="18288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37758C6-7436-1548-ACB3-DF0A9454DC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6154" y="4664075"/>
            <a:ext cx="18288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05ED0F8-5887-6B45-A6E1-E2FA19F34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8185" y="3640770"/>
            <a:ext cx="876300" cy="381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0848599-AC48-5848-A85E-A7CBF296E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7585" y="3614738"/>
            <a:ext cx="1828800" cy="182880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3569CC-E0BA-BC42-9EC1-CEE8201BFF3A}"/>
              </a:ext>
            </a:extLst>
          </p:cNvPr>
          <p:cNvCxnSpPr>
            <a:stCxn id="31" idx="3"/>
          </p:cNvCxnSpPr>
          <p:nvPr/>
        </p:nvCxnSpPr>
        <p:spPr>
          <a:xfrm>
            <a:off x="5886385" y="4529138"/>
            <a:ext cx="463447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C1F6BF-049A-444F-A6B4-8CDEDF618DF6}"/>
              </a:ext>
            </a:extLst>
          </p:cNvPr>
          <p:cNvCxnSpPr>
            <a:cxnSpLocks/>
          </p:cNvCxnSpPr>
          <p:nvPr/>
        </p:nvCxnSpPr>
        <p:spPr>
          <a:xfrm flipV="1">
            <a:off x="5886385" y="3313085"/>
            <a:ext cx="0" cy="24781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10965A-2A18-4747-8189-429981083223}"/>
              </a:ext>
            </a:extLst>
          </p:cNvPr>
          <p:cNvCxnSpPr>
            <a:cxnSpLocks/>
          </p:cNvCxnSpPr>
          <p:nvPr/>
        </p:nvCxnSpPr>
        <p:spPr>
          <a:xfrm flipV="1">
            <a:off x="7956795" y="3290080"/>
            <a:ext cx="0" cy="24781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318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همسایگی یا مجاورت </a:t>
            </a:r>
            <a:r>
              <a:rPr lang="fa-IR" sz="3200" dirty="0">
                <a:latin typeface="IRRoya" panose="02000503000000020002" pitchFamily="2" charset="-78"/>
                <a:cs typeface="IRRoya" panose="02000503000000020002" pitchFamily="2" charset="-78"/>
              </a:rPr>
              <a:t>(</a:t>
            </a:r>
            <a:r>
              <a:rPr lang="en-US" sz="3200" dirty="0" err="1">
                <a:latin typeface="IRRoya" panose="02000503000000020002" pitchFamily="2" charset="-78"/>
                <a:cs typeface="IRRoya" panose="02000503000000020002" pitchFamily="2" charset="-78"/>
              </a:rPr>
              <a:t>Adjency</a:t>
            </a:r>
            <a:r>
              <a:rPr lang="fa-IR" sz="3200" dirty="0">
                <a:latin typeface="IRRoya" panose="02000503000000020002" pitchFamily="2" charset="-78"/>
                <a:cs typeface="IRRoya" panose="02000503000000020002" pitchFamily="2" charset="-78"/>
              </a:rPr>
              <a:t>)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دو گره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u, 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در یک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مجاور (همسایه) گوییم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هرگاه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یال مستقیمی بین آنها وجود داشته باشد. به عبارتی:</a:t>
            </a:r>
          </a:p>
          <a:p>
            <a:pPr marL="0" indent="0" algn="r" rtl="1">
              <a:lnSpc>
                <a:spcPct val="100000"/>
              </a:lnSpc>
              <a:buNone/>
            </a:pPr>
            <a:endParaRPr lang="fa-IR" sz="1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lvl="1" algn="r" rtl="1">
              <a:lnSpc>
                <a:spcPct val="100000"/>
              </a:lnSpc>
            </a:pP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بدون جهت: دو گره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u, 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مجاور (همسایه) هستند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هرگاه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u,v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وجود داشته باشد.</a:t>
            </a:r>
          </a:p>
          <a:p>
            <a:pPr lvl="1"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جهت‌دار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هرگاه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(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u,v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وجود داشته باشد یعنی یال مستقیمی از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وجود داشته باشد، آنگاه گوییم راس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u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مجاور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است با راس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v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841F513-CEA9-C540-B2C2-AF3C10E80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1400" y="4001294"/>
            <a:ext cx="2692400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3A6935-C3BF-C84A-A0EC-1BEF8E9F4D94}"/>
              </a:ext>
            </a:extLst>
          </p:cNvPr>
          <p:cNvSpPr txBox="1"/>
          <p:nvPr/>
        </p:nvSpPr>
        <p:spPr>
          <a:xfrm>
            <a:off x="6640022" y="4592527"/>
            <a:ext cx="2706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گره ۲ مجاور هر دو راس ۱ و ۳ است.</a:t>
            </a:r>
          </a:p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گره ۳ مجاورت راسی ندارد.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948F53B-4EE4-1946-B493-0842CACD1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5677" y="3791742"/>
            <a:ext cx="1295400" cy="2247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C2776B-5654-7144-B7A5-4A6B9A36B265}"/>
              </a:ext>
            </a:extLst>
          </p:cNvPr>
          <p:cNvCxnSpPr>
            <a:stCxn id="3" idx="2"/>
          </p:cNvCxnSpPr>
          <p:nvPr/>
        </p:nvCxnSpPr>
        <p:spPr>
          <a:xfrm flipV="1">
            <a:off x="6096000" y="3791743"/>
            <a:ext cx="0" cy="23852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112802-DE01-8843-8151-F6DC0137E85F}"/>
              </a:ext>
            </a:extLst>
          </p:cNvPr>
          <p:cNvSpPr txBox="1"/>
          <p:nvPr/>
        </p:nvSpPr>
        <p:spPr>
          <a:xfrm>
            <a:off x="1534151" y="4454027"/>
            <a:ext cx="2127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گره ۱ و ۲ مجاور هستند.</a:t>
            </a:r>
          </a:p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گره ۴ و ۳ نیز مجاور هستند.</a:t>
            </a:r>
          </a:p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گره ۳ و ۱ مجاور نیستند.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2510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گراف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کامل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8A77A-1F58-854B-8402-A973B3CE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گراف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G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می‌گوییم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اگر هر دو راس آن مجاور باشند.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1028" name="Picture 4" descr="Complete graph - Wikipedia">
            <a:extLst>
              <a:ext uri="{FF2B5EF4-FFF2-40B4-BE49-F238E27FC236}">
                <a16:creationId xmlns:a16="http://schemas.microsoft.com/office/drawing/2014/main" id="{C0709438-E975-FD42-8F83-5A0EC1A8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456" y="3349050"/>
            <a:ext cx="2882900" cy="282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6654385-8EF7-E743-A36E-C49DA9C9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45" y="3349050"/>
            <a:ext cx="2884210" cy="282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87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C198-884F-164B-91CB-53E1F641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گراف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 کامل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8A77A-1F58-854B-8402-A973B3CE1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10000"/>
                  </a:lnSpc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گراف بدون جهت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G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کامل است اگر و فقط :</a:t>
                </a:r>
              </a:p>
              <a:p>
                <a:pPr marL="0" indent="0" algn="r" rtl="1">
                  <a:lnSpc>
                    <a:spcPct val="110000"/>
                  </a:lnSpc>
                  <a:buNone/>
                </a:pPr>
                <a:endParaRPr lang="fa-IR" sz="105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هر دو راس دلخواه، مجاور(همسایه) باشند.</a:t>
                </a:r>
              </a:p>
              <a:p>
                <a:pPr marL="457200" lvl="1" indent="0" algn="r" rtl="1">
                  <a:lnSpc>
                    <a:spcPct val="100000"/>
                  </a:lnSpc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درجه هر کدام از رئوس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n-1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باشد.</a:t>
                </a:r>
              </a:p>
              <a:p>
                <a:pPr marL="457200" lvl="1" indent="0" algn="r" rtl="1">
                  <a:lnSpc>
                    <a:spcPct val="100000"/>
                  </a:lnSpc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lvl="1" algn="r" rtl="1">
                  <a:lnSpc>
                    <a:spcPct val="100000"/>
                  </a:lnSpc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تعداد لبه ها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a-IR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−1)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2</m:t>
                        </m:r>
                      </m:den>
                    </m:f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باشد.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8A77A-1F58-854B-8402-A973B3CE1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9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910E2861-B192-6F41-A8F8-EE3A2481A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49050"/>
            <a:ext cx="2884210" cy="282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934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3293</Words>
  <Application>Microsoft Macintosh PowerPoint</Application>
  <PresentationFormat>Widescreen</PresentationFormat>
  <Paragraphs>311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 Courier New</vt:lpstr>
      <vt:lpstr>Arial</vt:lpstr>
      <vt:lpstr>Calibri</vt:lpstr>
      <vt:lpstr>Calibri Light</vt:lpstr>
      <vt:lpstr>Cambria Math</vt:lpstr>
      <vt:lpstr>Courier</vt:lpstr>
      <vt:lpstr>IRMitra</vt:lpstr>
      <vt:lpstr>IRRoya</vt:lpstr>
      <vt:lpstr>IRTitr</vt:lpstr>
      <vt:lpstr>Office Theme</vt:lpstr>
      <vt:lpstr>شش: گراف</vt:lpstr>
      <vt:lpstr>گراف</vt:lpstr>
      <vt:lpstr>گراف بدون جهت</vt:lpstr>
      <vt:lpstr>گراف جهت‌دار (Digraph)</vt:lpstr>
      <vt:lpstr>گراف وزن دار</vt:lpstr>
      <vt:lpstr>زیرگراف</vt:lpstr>
      <vt:lpstr>همسایگی یا مجاورت (Adjency)</vt:lpstr>
      <vt:lpstr>گراف کامل</vt:lpstr>
      <vt:lpstr>گراف کامل</vt:lpstr>
      <vt:lpstr>مسیر (Path)</vt:lpstr>
      <vt:lpstr>دور (Cycle)</vt:lpstr>
      <vt:lpstr>گراف همبند</vt:lpstr>
      <vt:lpstr>مولفه همبندی</vt:lpstr>
      <vt:lpstr>درجه رئوس</vt:lpstr>
      <vt:lpstr>درجه رئوس</vt:lpstr>
      <vt:lpstr>تعداد یال ها</vt:lpstr>
      <vt:lpstr>درخت</vt:lpstr>
      <vt:lpstr>درخت</vt:lpstr>
      <vt:lpstr>درخت پوشا</vt:lpstr>
      <vt:lpstr>گراف جهت‌دار بدون دور (DAG)</vt:lpstr>
      <vt:lpstr>گره های چاه و منبع</vt:lpstr>
      <vt:lpstr>گره های چاه و منبع</vt:lpstr>
      <vt:lpstr>نمایش گراف</vt:lpstr>
      <vt:lpstr>ماتریس مجاوت</vt:lpstr>
      <vt:lpstr>ماتریس مجاوت</vt:lpstr>
      <vt:lpstr>لیست مجاورت</vt:lpstr>
      <vt:lpstr>لیست مجاورت</vt:lpstr>
      <vt:lpstr>مسئله. مرتب سازی توپولوژی</vt:lpstr>
      <vt:lpstr>مسئله. مرتب سازی توپولوژی</vt:lpstr>
      <vt:lpstr>پیمایش گراف‌ها</vt:lpstr>
      <vt:lpstr>پیمایش گراف‌ها</vt:lpstr>
      <vt:lpstr>Breath First Search</vt:lpstr>
      <vt:lpstr>Breath First Search</vt:lpstr>
      <vt:lpstr>مثال</vt:lpstr>
      <vt:lpstr>Depth First Search</vt:lpstr>
      <vt:lpstr>Depth First Search</vt:lpstr>
      <vt:lpstr>مثال</vt:lpstr>
      <vt:lpstr>مسئله: درخت پوشا کمینه (MST: Minimum Spaning Tree)</vt:lpstr>
      <vt:lpstr>مسئله: درخت پوشا کمینه (MST: Minimum Spaning Tree)</vt:lpstr>
      <vt:lpstr>الگوریتم کراسکال (Kruskal)</vt:lpstr>
      <vt:lpstr>الگوریتم کراسکال (Kruskal)</vt:lpstr>
      <vt:lpstr>الگوریتم کراسکال (Kruskal)</vt:lpstr>
      <vt:lpstr>الگوریتم کراسکال (Kruskal)</vt:lpstr>
      <vt:lpstr>الگوریتم کراسکال (Kruskal)</vt:lpstr>
      <vt:lpstr>الگوریتم کراسکال (Kruskal)</vt:lpstr>
      <vt:lpstr>الگوریتم کراسکال (Kruskal)</vt:lpstr>
      <vt:lpstr>الگوریتم کراسکال (Kruskal)</vt:lpstr>
      <vt:lpstr>الگوریتم کراسکال (Kruskal)</vt:lpstr>
      <vt:lpstr>الگوریتم کراسکال (Kruskal)</vt:lpstr>
      <vt:lpstr>الگوریتم پریم (Prim)</vt:lpstr>
      <vt:lpstr>الگوریتم پریم (Prim)</vt:lpstr>
      <vt:lpstr>الگوریتم پریم (Prim)</vt:lpstr>
      <vt:lpstr>الگوریتم پریم (Prim)</vt:lpstr>
      <vt:lpstr>الگوریتم پریم (Prim)</vt:lpstr>
      <vt:lpstr>الگوریتم پریم (Prim)</vt:lpstr>
      <vt:lpstr>الگوریتم پریم (Prim)</vt:lpstr>
      <vt:lpstr>الگوریتم پریم (Prim)</vt:lpstr>
      <vt:lpstr>الگوریتم پریم (Prim)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سه: پشته</dc:title>
  <dc:creator>Sajjad Hashemian</dc:creator>
  <cp:lastModifiedBy>Sajjad Hashemian</cp:lastModifiedBy>
  <cp:revision>592</cp:revision>
  <dcterms:created xsi:type="dcterms:W3CDTF">2021-02-28T19:35:44Z</dcterms:created>
  <dcterms:modified xsi:type="dcterms:W3CDTF">2021-03-24T04:47:53Z</dcterms:modified>
</cp:coreProperties>
</file>